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B394A-1F14-4822-980D-E50B337669E8}" type="datetimeFigureOut">
              <a:rPr lang="fr-FR" smtClean="0"/>
              <a:pPr/>
              <a:t>10/09/2012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FE391-388D-4B18-8C4E-23CAB5CCC83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FE391-388D-4B18-8C4E-23CAB5CCC83A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4958-037C-4744-B5EB-C60B7EA19ADE}" type="datetimeFigureOut">
              <a:rPr lang="fr-FR" smtClean="0"/>
              <a:pPr/>
              <a:t>10/09/2012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F5FF6-5351-4AEE-9BDE-FEA3A23364F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4958-037C-4744-B5EB-C60B7EA19ADE}" type="datetimeFigureOut">
              <a:rPr lang="fr-FR" smtClean="0"/>
              <a:pPr/>
              <a:t>10/09/2012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F5FF6-5351-4AEE-9BDE-FEA3A23364F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4958-037C-4744-B5EB-C60B7EA19ADE}" type="datetimeFigureOut">
              <a:rPr lang="fr-FR" smtClean="0"/>
              <a:pPr/>
              <a:t>10/09/2012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F5FF6-5351-4AEE-9BDE-FEA3A23364F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4958-037C-4744-B5EB-C60B7EA19ADE}" type="datetimeFigureOut">
              <a:rPr lang="fr-FR" smtClean="0"/>
              <a:pPr/>
              <a:t>10/09/2012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F5FF6-5351-4AEE-9BDE-FEA3A23364F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4958-037C-4744-B5EB-C60B7EA19ADE}" type="datetimeFigureOut">
              <a:rPr lang="fr-FR" smtClean="0"/>
              <a:pPr/>
              <a:t>10/09/2012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F5FF6-5351-4AEE-9BDE-FEA3A23364F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4958-037C-4744-B5EB-C60B7EA19ADE}" type="datetimeFigureOut">
              <a:rPr lang="fr-FR" smtClean="0"/>
              <a:pPr/>
              <a:t>10/09/2012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F5FF6-5351-4AEE-9BDE-FEA3A23364F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4958-037C-4744-B5EB-C60B7EA19ADE}" type="datetimeFigureOut">
              <a:rPr lang="fr-FR" smtClean="0"/>
              <a:pPr/>
              <a:t>10/09/2012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F5FF6-5351-4AEE-9BDE-FEA3A23364F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4958-037C-4744-B5EB-C60B7EA19ADE}" type="datetimeFigureOut">
              <a:rPr lang="fr-FR" smtClean="0"/>
              <a:pPr/>
              <a:t>10/09/2012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F5FF6-5351-4AEE-9BDE-FEA3A23364F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4958-037C-4744-B5EB-C60B7EA19ADE}" type="datetimeFigureOut">
              <a:rPr lang="fr-FR" smtClean="0"/>
              <a:pPr/>
              <a:t>10/09/2012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F5FF6-5351-4AEE-9BDE-FEA3A23364F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4958-037C-4744-B5EB-C60B7EA19ADE}" type="datetimeFigureOut">
              <a:rPr lang="fr-FR" smtClean="0"/>
              <a:pPr/>
              <a:t>10/09/2012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F5FF6-5351-4AEE-9BDE-FEA3A23364F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4958-037C-4744-B5EB-C60B7EA19ADE}" type="datetimeFigureOut">
              <a:rPr lang="fr-FR" smtClean="0"/>
              <a:pPr/>
              <a:t>10/09/2012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F5FF6-5351-4AEE-9BDE-FEA3A23364F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14958-037C-4744-B5EB-C60B7EA19ADE}" type="datetimeFigureOut">
              <a:rPr lang="fr-FR" smtClean="0"/>
              <a:pPr/>
              <a:t>10/09/2012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F5FF6-5351-4AEE-9BDE-FEA3A23364F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23528" y="-2233609"/>
            <a:ext cx="7488832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zh-CN" sz="1200" b="1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zh-CN" sz="1200" b="1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zh-CN" sz="1200" b="1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zh-CN" sz="1200" b="1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zh-CN" sz="1200" b="1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zh-CN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zh-CN" sz="1200" b="1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Croisement </a:t>
            </a:r>
            <a:r>
              <a:rPr kumimoji="0" lang="fr-FR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B</a:t>
            </a:r>
            <a:r>
              <a:rPr kumimoji="0" lang="fr-FR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 : brassage </a:t>
            </a:r>
            <a:r>
              <a:rPr kumimoji="0" lang="fr-FR" altLang="zh-CN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intrachromosomique</a:t>
            </a:r>
            <a:r>
              <a:rPr kumimoji="0" lang="fr-FR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– gènes liés avec </a:t>
            </a:r>
            <a:r>
              <a:rPr kumimoji="0" lang="fr-FR" altLang="zh-CN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crossing</a:t>
            </a:r>
            <a:r>
              <a:rPr kumimoji="0" lang="fr-FR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over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zh-CN" sz="1600" b="1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Test cross :    	</a:t>
            </a:r>
            <a:endParaRPr kumimoji="0" lang="fr-FR" altLang="zh-CN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Parents	</a:t>
            </a:r>
            <a:r>
              <a:rPr kumimoji="0" lang="en-GB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	F1 		</a:t>
            </a:r>
            <a:r>
              <a:rPr kumimoji="0" lang="en-GB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×      </a:t>
            </a:r>
            <a:r>
              <a:rPr kumimoji="0" lang="en-GB" altLang="zh-CN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Homozygote </a:t>
            </a:r>
            <a:r>
              <a:rPr kumimoji="0" lang="en-GB" altLang="zh-CN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récessif</a:t>
            </a:r>
            <a:endParaRPr kumimoji="0" lang="en-GB" altLang="zh-CN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zh-CN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Phénotype</a:t>
            </a: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: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Génotype</a:t>
            </a: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:   </a:t>
            </a:r>
            <a:endParaRPr kumimoji="0" lang="fr-FR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95536" y="3490846"/>
            <a:ext cx="2063385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zh-CN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zh-CN" sz="1200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zh-CN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zh-CN" sz="1200" dirty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Garniture </a:t>
            </a:r>
            <a:endParaRPr kumimoji="0" lang="fr-FR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chromosomique</a:t>
            </a:r>
            <a:r>
              <a:rPr kumimoji="0" lang="en-GB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                     </a:t>
            </a:r>
            <a:endParaRPr kumimoji="0" lang="fr-FR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dans</a:t>
            </a:r>
            <a:r>
              <a:rPr kumimoji="0" lang="en-GB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GB" altLang="zh-CN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noyau</a:t>
            </a:r>
            <a:r>
              <a:rPr kumimoji="0" lang="en-GB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:</a:t>
            </a:r>
            <a:endParaRPr kumimoji="0" lang="en-GB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835696" y="141277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[</a:t>
            </a:r>
            <a:r>
              <a:rPr lang="fr-FR" sz="2000" b="1" dirty="0" smtClean="0"/>
              <a:t>L;G</a:t>
            </a:r>
            <a:r>
              <a:rPr lang="fr-FR" sz="2000" dirty="0" smtClean="0"/>
              <a:t>]</a:t>
            </a:r>
            <a:endParaRPr lang="fr-FR" sz="2000" dirty="0"/>
          </a:p>
        </p:txBody>
      </p:sp>
      <p:sp>
        <p:nvSpPr>
          <p:cNvPr id="10" name="ZoneTexte 9"/>
          <p:cNvSpPr txBox="1"/>
          <p:nvPr/>
        </p:nvSpPr>
        <p:spPr>
          <a:xfrm>
            <a:off x="4499992" y="141277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[</a:t>
            </a:r>
            <a:r>
              <a:rPr lang="fr-FR" sz="2000" b="1" dirty="0" err="1" smtClean="0"/>
              <a:t>v;b</a:t>
            </a:r>
            <a:r>
              <a:rPr lang="fr-FR" sz="2000" b="1" dirty="0" smtClean="0"/>
              <a:t>]</a:t>
            </a:r>
            <a:endParaRPr lang="fr-FR" sz="20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1763688" y="1988840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(LG//</a:t>
            </a:r>
            <a:r>
              <a:rPr lang="fr-FR" sz="2000" b="1" dirty="0" err="1" smtClean="0"/>
              <a:t>vb</a:t>
            </a:r>
            <a:r>
              <a:rPr lang="fr-FR" sz="2000" b="1" dirty="0" smtClean="0"/>
              <a:t>)</a:t>
            </a:r>
            <a:endParaRPr lang="fr-FR" sz="2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4427984" y="198884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(</a:t>
            </a:r>
            <a:r>
              <a:rPr lang="fr-FR" sz="2000" b="1" dirty="0" err="1" smtClean="0"/>
              <a:t>vb</a:t>
            </a:r>
            <a:r>
              <a:rPr lang="fr-FR" sz="2000" b="1" dirty="0" smtClean="0"/>
              <a:t>//</a:t>
            </a:r>
            <a:r>
              <a:rPr lang="fr-FR" sz="2000" b="1" dirty="0" err="1" smtClean="0"/>
              <a:t>vb</a:t>
            </a:r>
            <a:r>
              <a:rPr lang="fr-FR" sz="2000" b="1" dirty="0" smtClean="0"/>
              <a:t>)</a:t>
            </a:r>
            <a:endParaRPr lang="fr-FR" sz="2000" b="1" dirty="0"/>
          </a:p>
        </p:txBody>
      </p:sp>
      <p:sp>
        <p:nvSpPr>
          <p:cNvPr id="2050" name="Oval 2"/>
          <p:cNvSpPr>
            <a:spLocks noChangeArrowheads="1"/>
          </p:cNvSpPr>
          <p:nvPr/>
        </p:nvSpPr>
        <p:spPr bwMode="auto">
          <a:xfrm>
            <a:off x="2051720" y="3573016"/>
            <a:ext cx="2664296" cy="266429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67" name="Groupe 66"/>
          <p:cNvGrpSpPr/>
          <p:nvPr/>
        </p:nvGrpSpPr>
        <p:grpSpPr>
          <a:xfrm>
            <a:off x="2771800" y="4509120"/>
            <a:ext cx="504056" cy="1008112"/>
            <a:chOff x="2771800" y="4509120"/>
            <a:chExt cx="504056" cy="1008112"/>
          </a:xfrm>
        </p:grpSpPr>
        <p:grpSp>
          <p:nvGrpSpPr>
            <p:cNvPr id="60" name="Groupe 59"/>
            <p:cNvGrpSpPr/>
            <p:nvPr/>
          </p:nvGrpSpPr>
          <p:grpSpPr>
            <a:xfrm>
              <a:off x="2771800" y="4509120"/>
              <a:ext cx="504056" cy="1008112"/>
              <a:chOff x="2771800" y="4509120"/>
              <a:chExt cx="504056" cy="1008112"/>
            </a:xfrm>
          </p:grpSpPr>
          <p:grpSp>
            <p:nvGrpSpPr>
              <p:cNvPr id="18" name="Groupe 17"/>
              <p:cNvGrpSpPr/>
              <p:nvPr/>
            </p:nvGrpSpPr>
            <p:grpSpPr>
              <a:xfrm>
                <a:off x="3131840" y="4509120"/>
                <a:ext cx="144016" cy="1008112"/>
                <a:chOff x="2843808" y="4509120"/>
                <a:chExt cx="144016" cy="1008112"/>
              </a:xfrm>
            </p:grpSpPr>
            <p:cxnSp>
              <p:nvCxnSpPr>
                <p:cNvPr id="19" name="Connecteur droit 18"/>
                <p:cNvCxnSpPr/>
                <p:nvPr/>
              </p:nvCxnSpPr>
              <p:spPr>
                <a:xfrm>
                  <a:off x="2915816" y="4509120"/>
                  <a:ext cx="0" cy="1008112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Ellipse 19"/>
                <p:cNvSpPr/>
                <p:nvPr/>
              </p:nvSpPr>
              <p:spPr>
                <a:xfrm>
                  <a:off x="2843808" y="4941168"/>
                  <a:ext cx="144016" cy="144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46" name="Groupe 45"/>
              <p:cNvGrpSpPr/>
              <p:nvPr/>
            </p:nvGrpSpPr>
            <p:grpSpPr>
              <a:xfrm>
                <a:off x="2771800" y="4509120"/>
                <a:ext cx="144016" cy="1008112"/>
                <a:chOff x="2771800" y="4509120"/>
                <a:chExt cx="144016" cy="1008112"/>
              </a:xfrm>
            </p:grpSpPr>
            <p:grpSp>
              <p:nvGrpSpPr>
                <p:cNvPr id="17" name="Groupe 16"/>
                <p:cNvGrpSpPr/>
                <p:nvPr/>
              </p:nvGrpSpPr>
              <p:grpSpPr>
                <a:xfrm>
                  <a:off x="2771800" y="4509120"/>
                  <a:ext cx="144016" cy="1008112"/>
                  <a:chOff x="2843808" y="4509120"/>
                  <a:chExt cx="144016" cy="1008112"/>
                </a:xfrm>
              </p:grpSpPr>
              <p:cxnSp>
                <p:nvCxnSpPr>
                  <p:cNvPr id="14" name="Connecteur droit 13"/>
                  <p:cNvCxnSpPr/>
                  <p:nvPr/>
                </p:nvCxnSpPr>
                <p:spPr>
                  <a:xfrm>
                    <a:off x="2915816" y="4509120"/>
                    <a:ext cx="0" cy="1008112"/>
                  </a:xfrm>
                  <a:prstGeom prst="line">
                    <a:avLst/>
                  </a:prstGeom>
                  <a:ln w="317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" name="Ellipse 15"/>
                  <p:cNvSpPr/>
                  <p:nvPr/>
                </p:nvSpPr>
                <p:spPr>
                  <a:xfrm>
                    <a:off x="2843808" y="4941168"/>
                    <a:ext cx="144016" cy="144016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cxnSp>
              <p:nvCxnSpPr>
                <p:cNvPr id="28" name="Connecteur droit 27"/>
                <p:cNvCxnSpPr/>
                <p:nvPr/>
              </p:nvCxnSpPr>
              <p:spPr>
                <a:xfrm>
                  <a:off x="2771800" y="4653136"/>
                  <a:ext cx="14401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0" name="Connecteur droit 29"/>
            <p:cNvCxnSpPr/>
            <p:nvPr/>
          </p:nvCxnSpPr>
          <p:spPr>
            <a:xfrm>
              <a:off x="3131840" y="4653136"/>
              <a:ext cx="1440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/>
            <p:cNvCxnSpPr/>
            <p:nvPr/>
          </p:nvCxnSpPr>
          <p:spPr>
            <a:xfrm>
              <a:off x="2771800" y="5373216"/>
              <a:ext cx="1440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>
              <a:off x="3131840" y="5373216"/>
              <a:ext cx="1440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e 97"/>
          <p:cNvGrpSpPr/>
          <p:nvPr/>
        </p:nvGrpSpPr>
        <p:grpSpPr>
          <a:xfrm>
            <a:off x="2411760" y="4437112"/>
            <a:ext cx="1224136" cy="1120190"/>
            <a:chOff x="2411760" y="4437112"/>
            <a:chExt cx="1224136" cy="1120190"/>
          </a:xfrm>
        </p:grpSpPr>
        <p:sp>
          <p:nvSpPr>
            <p:cNvPr id="42" name="ZoneTexte 41"/>
            <p:cNvSpPr txBox="1"/>
            <p:nvPr/>
          </p:nvSpPr>
          <p:spPr>
            <a:xfrm>
              <a:off x="2411760" y="4437112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L</a:t>
              </a:r>
              <a:endParaRPr lang="fr-FR" sz="2000" dirty="0"/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3347864" y="4437112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2483768" y="5157192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G</a:t>
              </a:r>
              <a:endParaRPr lang="fr-FR" sz="2000" dirty="0"/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3347864" y="5157192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</p:grpSp>
      <p:sp>
        <p:nvSpPr>
          <p:cNvPr id="74" name="Oval 2"/>
          <p:cNvSpPr>
            <a:spLocks noChangeArrowheads="1"/>
          </p:cNvSpPr>
          <p:nvPr/>
        </p:nvSpPr>
        <p:spPr bwMode="auto">
          <a:xfrm>
            <a:off x="5580112" y="3501008"/>
            <a:ext cx="2664296" cy="266429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70" name="Groupe 69"/>
          <p:cNvGrpSpPr/>
          <p:nvPr/>
        </p:nvGrpSpPr>
        <p:grpSpPr>
          <a:xfrm>
            <a:off x="6300192" y="4437112"/>
            <a:ext cx="504056" cy="1008112"/>
            <a:chOff x="6300192" y="4437112"/>
            <a:chExt cx="504056" cy="1008112"/>
          </a:xfrm>
        </p:grpSpPr>
        <p:grpSp>
          <p:nvGrpSpPr>
            <p:cNvPr id="80" name="Groupe 46"/>
            <p:cNvGrpSpPr/>
            <p:nvPr/>
          </p:nvGrpSpPr>
          <p:grpSpPr>
            <a:xfrm>
              <a:off x="6300192" y="4437112"/>
              <a:ext cx="504056" cy="1008112"/>
              <a:chOff x="2771800" y="4509120"/>
              <a:chExt cx="504056" cy="1008112"/>
            </a:xfrm>
          </p:grpSpPr>
          <p:grpSp>
            <p:nvGrpSpPr>
              <p:cNvPr id="82" name="Groupe 17"/>
              <p:cNvGrpSpPr/>
              <p:nvPr/>
            </p:nvGrpSpPr>
            <p:grpSpPr>
              <a:xfrm>
                <a:off x="3131840" y="4509120"/>
                <a:ext cx="144016" cy="1008112"/>
                <a:chOff x="2843808" y="4509120"/>
                <a:chExt cx="144016" cy="1008112"/>
              </a:xfrm>
            </p:grpSpPr>
            <p:cxnSp>
              <p:nvCxnSpPr>
                <p:cNvPr id="96" name="Connecteur droit 95"/>
                <p:cNvCxnSpPr/>
                <p:nvPr/>
              </p:nvCxnSpPr>
              <p:spPr>
                <a:xfrm>
                  <a:off x="2915816" y="4509120"/>
                  <a:ext cx="0" cy="1008112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7" name="Ellipse 96"/>
                <p:cNvSpPr/>
                <p:nvPr/>
              </p:nvSpPr>
              <p:spPr>
                <a:xfrm>
                  <a:off x="2843808" y="4941168"/>
                  <a:ext cx="144016" cy="144016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85" name="Groupe 45"/>
              <p:cNvGrpSpPr/>
              <p:nvPr/>
            </p:nvGrpSpPr>
            <p:grpSpPr>
              <a:xfrm>
                <a:off x="2771800" y="4509120"/>
                <a:ext cx="144016" cy="1008112"/>
                <a:chOff x="2771800" y="4509120"/>
                <a:chExt cx="144016" cy="1008112"/>
              </a:xfrm>
            </p:grpSpPr>
            <p:grpSp>
              <p:nvGrpSpPr>
                <p:cNvPr id="88" name="Groupe 87"/>
                <p:cNvGrpSpPr/>
                <p:nvPr/>
              </p:nvGrpSpPr>
              <p:grpSpPr>
                <a:xfrm>
                  <a:off x="2771800" y="4509120"/>
                  <a:ext cx="144016" cy="1008112"/>
                  <a:chOff x="2843808" y="4509120"/>
                  <a:chExt cx="144016" cy="1008112"/>
                </a:xfrm>
              </p:grpSpPr>
              <p:cxnSp>
                <p:nvCxnSpPr>
                  <p:cNvPr id="90" name="Connecteur droit 13"/>
                  <p:cNvCxnSpPr/>
                  <p:nvPr/>
                </p:nvCxnSpPr>
                <p:spPr>
                  <a:xfrm>
                    <a:off x="2915816" y="4509120"/>
                    <a:ext cx="0" cy="1008112"/>
                  </a:xfrm>
                  <a:prstGeom prst="line">
                    <a:avLst/>
                  </a:prstGeom>
                  <a:ln w="31750"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1" name="Ellipse 90"/>
                  <p:cNvSpPr/>
                  <p:nvPr/>
                </p:nvSpPr>
                <p:spPr>
                  <a:xfrm>
                    <a:off x="2843808" y="4941168"/>
                    <a:ext cx="144016" cy="144016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cxnSp>
              <p:nvCxnSpPr>
                <p:cNvPr id="89" name="Connecteur droit 88"/>
                <p:cNvCxnSpPr/>
                <p:nvPr/>
              </p:nvCxnSpPr>
              <p:spPr>
                <a:xfrm>
                  <a:off x="2771800" y="4653136"/>
                  <a:ext cx="14401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6" name="Connecteur droit 85"/>
              <p:cNvCxnSpPr/>
              <p:nvPr/>
            </p:nvCxnSpPr>
            <p:spPr>
              <a:xfrm>
                <a:off x="3131840" y="4653136"/>
                <a:ext cx="14401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Connecteur droit 86"/>
              <p:cNvCxnSpPr/>
              <p:nvPr/>
            </p:nvCxnSpPr>
            <p:spPr>
              <a:xfrm>
                <a:off x="2771800" y="5373216"/>
                <a:ext cx="14401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1" name="Connecteur droit 80"/>
            <p:cNvCxnSpPr/>
            <p:nvPr/>
          </p:nvCxnSpPr>
          <p:spPr>
            <a:xfrm>
              <a:off x="6660232" y="5301208"/>
              <a:ext cx="1440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e 57"/>
          <p:cNvGrpSpPr/>
          <p:nvPr/>
        </p:nvGrpSpPr>
        <p:grpSpPr>
          <a:xfrm>
            <a:off x="5940152" y="4365104"/>
            <a:ext cx="1296144" cy="1120190"/>
            <a:chOff x="5940152" y="4365104"/>
            <a:chExt cx="1296144" cy="1120190"/>
          </a:xfrm>
        </p:grpSpPr>
        <p:sp>
          <p:nvSpPr>
            <p:cNvPr id="76" name="ZoneTexte 75"/>
            <p:cNvSpPr txBox="1"/>
            <p:nvPr/>
          </p:nvSpPr>
          <p:spPr>
            <a:xfrm>
              <a:off x="5940152" y="4365104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/>
                <a:t>v</a:t>
              </a: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6876256" y="4365104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6012160" y="5085184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/>
                <a:t>b</a:t>
              </a:r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6948264" y="5085184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7596336" y="2492896"/>
            <a:ext cx="1370012" cy="3413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Réplication avant méiose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539552" y="1772816"/>
            <a:ext cx="2664296" cy="266429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55" name="Groupe 154"/>
          <p:cNvGrpSpPr/>
          <p:nvPr/>
        </p:nvGrpSpPr>
        <p:grpSpPr>
          <a:xfrm>
            <a:off x="683568" y="2492896"/>
            <a:ext cx="2290921" cy="1264206"/>
            <a:chOff x="755576" y="2132856"/>
            <a:chExt cx="2290921" cy="1264206"/>
          </a:xfrm>
        </p:grpSpPr>
        <p:sp>
          <p:nvSpPr>
            <p:cNvPr id="135" name="ZoneTexte 134"/>
            <p:cNvSpPr txBox="1"/>
            <p:nvPr/>
          </p:nvSpPr>
          <p:spPr>
            <a:xfrm>
              <a:off x="755576" y="2132856"/>
              <a:ext cx="346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L</a:t>
              </a:r>
              <a:endParaRPr lang="fr-FR" sz="2000" dirty="0"/>
            </a:p>
          </p:txBody>
        </p:sp>
        <p:grpSp>
          <p:nvGrpSpPr>
            <p:cNvPr id="153" name="Groupe 152"/>
            <p:cNvGrpSpPr/>
            <p:nvPr/>
          </p:nvGrpSpPr>
          <p:grpSpPr>
            <a:xfrm>
              <a:off x="755576" y="2132856"/>
              <a:ext cx="2290921" cy="1264206"/>
              <a:chOff x="755576" y="2132856"/>
              <a:chExt cx="2290921" cy="1264206"/>
            </a:xfrm>
          </p:grpSpPr>
          <p:sp>
            <p:nvSpPr>
              <p:cNvPr id="92" name="ZoneTexte 91"/>
              <p:cNvSpPr txBox="1"/>
              <p:nvPr/>
            </p:nvSpPr>
            <p:spPr>
              <a:xfrm>
                <a:off x="2555776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93" name="ZoneTexte 92"/>
              <p:cNvSpPr txBox="1"/>
              <p:nvPr/>
            </p:nvSpPr>
            <p:spPr>
              <a:xfrm>
                <a:off x="755576" y="292494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G</a:t>
                </a:r>
                <a:endParaRPr lang="fr-FR" sz="2000" dirty="0"/>
              </a:p>
            </p:txBody>
          </p:sp>
          <p:sp>
            <p:nvSpPr>
              <p:cNvPr id="94" name="ZoneTexte 93"/>
              <p:cNvSpPr txBox="1"/>
              <p:nvPr/>
            </p:nvSpPr>
            <p:spPr>
              <a:xfrm>
                <a:off x="1979712" y="292494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95" name="ZoneTexte 94"/>
              <p:cNvSpPr txBox="1"/>
              <p:nvPr/>
            </p:nvSpPr>
            <p:spPr>
              <a:xfrm>
                <a:off x="2699792" y="2996952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134" name="ZoneTexte 133"/>
              <p:cNvSpPr txBox="1"/>
              <p:nvPr/>
            </p:nvSpPr>
            <p:spPr>
              <a:xfrm>
                <a:off x="1979712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136" name="ZoneTexte 135"/>
              <p:cNvSpPr txBox="1"/>
              <p:nvPr/>
            </p:nvSpPr>
            <p:spPr>
              <a:xfrm>
                <a:off x="1475656" y="2132856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L</a:t>
                </a:r>
                <a:endParaRPr lang="fr-FR" sz="2000" dirty="0"/>
              </a:p>
            </p:txBody>
          </p:sp>
          <p:sp>
            <p:nvSpPr>
              <p:cNvPr id="148" name="ZoneTexte 147"/>
              <p:cNvSpPr txBox="1"/>
              <p:nvPr/>
            </p:nvSpPr>
            <p:spPr>
              <a:xfrm>
                <a:off x="1547664" y="292494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G</a:t>
                </a:r>
                <a:endParaRPr lang="fr-FR" sz="2000" dirty="0"/>
              </a:p>
            </p:txBody>
          </p:sp>
        </p:grpSp>
      </p:grpSp>
      <p:grpSp>
        <p:nvGrpSpPr>
          <p:cNvPr id="233" name="Groupe 232"/>
          <p:cNvGrpSpPr/>
          <p:nvPr/>
        </p:nvGrpSpPr>
        <p:grpSpPr>
          <a:xfrm>
            <a:off x="1115616" y="2564904"/>
            <a:ext cx="1512168" cy="1152128"/>
            <a:chOff x="1115616" y="2564904"/>
            <a:chExt cx="1512168" cy="1152128"/>
          </a:xfrm>
        </p:grpSpPr>
        <p:grpSp>
          <p:nvGrpSpPr>
            <p:cNvPr id="232" name="Groupe 231"/>
            <p:cNvGrpSpPr/>
            <p:nvPr/>
          </p:nvGrpSpPr>
          <p:grpSpPr>
            <a:xfrm>
              <a:off x="1115616" y="2564904"/>
              <a:ext cx="1512168" cy="1152128"/>
              <a:chOff x="1115616" y="2564904"/>
              <a:chExt cx="1512168" cy="1152128"/>
            </a:xfrm>
          </p:grpSpPr>
          <p:grpSp>
            <p:nvGrpSpPr>
              <p:cNvPr id="60" name="Groupe 59"/>
              <p:cNvGrpSpPr/>
              <p:nvPr/>
            </p:nvGrpSpPr>
            <p:grpSpPr>
              <a:xfrm>
                <a:off x="1115616" y="2564904"/>
                <a:ext cx="432048" cy="1152128"/>
                <a:chOff x="1043608" y="2492896"/>
                <a:chExt cx="432048" cy="1008112"/>
              </a:xfrm>
            </p:grpSpPr>
            <p:cxnSp>
              <p:nvCxnSpPr>
                <p:cNvPr id="26" name="Connecteur droit 25"/>
                <p:cNvCxnSpPr/>
                <p:nvPr/>
              </p:nvCxnSpPr>
              <p:spPr>
                <a:xfrm>
                  <a:off x="1043608" y="2492896"/>
                  <a:ext cx="432048" cy="1008112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5" name="Groupe 44"/>
                <p:cNvGrpSpPr/>
                <p:nvPr/>
              </p:nvGrpSpPr>
              <p:grpSpPr>
                <a:xfrm>
                  <a:off x="1043608" y="2492896"/>
                  <a:ext cx="360040" cy="1008112"/>
                  <a:chOff x="1043608" y="2492896"/>
                  <a:chExt cx="360040" cy="1008112"/>
                </a:xfrm>
              </p:grpSpPr>
              <p:grpSp>
                <p:nvGrpSpPr>
                  <p:cNvPr id="13" name="Groupe 45"/>
                  <p:cNvGrpSpPr/>
                  <p:nvPr/>
                </p:nvGrpSpPr>
                <p:grpSpPr>
                  <a:xfrm>
                    <a:off x="1115616" y="2492896"/>
                    <a:ext cx="288032" cy="1008112"/>
                    <a:chOff x="2699792" y="4509120"/>
                    <a:chExt cx="288032" cy="1008112"/>
                  </a:xfrm>
                </p:grpSpPr>
                <p:grpSp>
                  <p:nvGrpSpPr>
                    <p:cNvPr id="16" name="Groupe 16"/>
                    <p:cNvGrpSpPr/>
                    <p:nvPr/>
                  </p:nvGrpSpPr>
                  <p:grpSpPr>
                    <a:xfrm>
                      <a:off x="2699792" y="4509120"/>
                      <a:ext cx="288032" cy="1008112"/>
                      <a:chOff x="2771800" y="4509120"/>
                      <a:chExt cx="288032" cy="1008112"/>
                    </a:xfrm>
                  </p:grpSpPr>
                  <p:cxnSp>
                    <p:nvCxnSpPr>
                      <p:cNvPr id="18" name="Connecteur droit 17"/>
                      <p:cNvCxnSpPr/>
                      <p:nvPr/>
                    </p:nvCxnSpPr>
                    <p:spPr>
                      <a:xfrm flipH="1">
                        <a:off x="2771800" y="4509120"/>
                        <a:ext cx="288032" cy="1008112"/>
                      </a:xfrm>
                      <a:prstGeom prst="line">
                        <a:avLst/>
                      </a:prstGeom>
                      <a:ln w="3175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9" name="Ellipse 18"/>
                      <p:cNvSpPr/>
                      <p:nvPr/>
                    </p:nvSpPr>
                    <p:spPr>
                      <a:xfrm>
                        <a:off x="2843808" y="4941168"/>
                        <a:ext cx="144016" cy="144016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cxnSp>
                  <p:nvCxnSpPr>
                    <p:cNvPr id="17" name="Connecteur droit 16"/>
                    <p:cNvCxnSpPr/>
                    <p:nvPr/>
                  </p:nvCxnSpPr>
                  <p:spPr>
                    <a:xfrm>
                      <a:off x="2915816" y="4653136"/>
                      <a:ext cx="72008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6" name="Connecteur droit 35"/>
                  <p:cNvCxnSpPr/>
                  <p:nvPr/>
                </p:nvCxnSpPr>
                <p:spPr>
                  <a:xfrm>
                    <a:off x="1043608" y="2636912"/>
                    <a:ext cx="72008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61" name="Groupe 60"/>
              <p:cNvGrpSpPr/>
              <p:nvPr/>
            </p:nvGrpSpPr>
            <p:grpSpPr>
              <a:xfrm>
                <a:off x="2195736" y="2564904"/>
                <a:ext cx="432048" cy="1152128"/>
                <a:chOff x="1043608" y="2492896"/>
                <a:chExt cx="432048" cy="1008112"/>
              </a:xfrm>
            </p:grpSpPr>
            <p:cxnSp>
              <p:nvCxnSpPr>
                <p:cNvPr id="62" name="Connecteur droit 61"/>
                <p:cNvCxnSpPr/>
                <p:nvPr/>
              </p:nvCxnSpPr>
              <p:spPr>
                <a:xfrm>
                  <a:off x="1043608" y="2492896"/>
                  <a:ext cx="432048" cy="1008112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3" name="Groupe 44"/>
                <p:cNvGrpSpPr/>
                <p:nvPr/>
              </p:nvGrpSpPr>
              <p:grpSpPr>
                <a:xfrm>
                  <a:off x="1043608" y="2492896"/>
                  <a:ext cx="360040" cy="1008112"/>
                  <a:chOff x="1043608" y="2492896"/>
                  <a:chExt cx="360040" cy="1008112"/>
                </a:xfrm>
              </p:grpSpPr>
              <p:grpSp>
                <p:nvGrpSpPr>
                  <p:cNvPr id="64" name="Groupe 45"/>
                  <p:cNvGrpSpPr/>
                  <p:nvPr/>
                </p:nvGrpSpPr>
                <p:grpSpPr>
                  <a:xfrm>
                    <a:off x="1115616" y="2492896"/>
                    <a:ext cx="288032" cy="1008112"/>
                    <a:chOff x="2699792" y="4509120"/>
                    <a:chExt cx="288032" cy="1008112"/>
                  </a:xfrm>
                </p:grpSpPr>
                <p:grpSp>
                  <p:nvGrpSpPr>
                    <p:cNvPr id="66" name="Groupe 16"/>
                    <p:cNvGrpSpPr/>
                    <p:nvPr/>
                  </p:nvGrpSpPr>
                  <p:grpSpPr>
                    <a:xfrm>
                      <a:off x="2699792" y="4509120"/>
                      <a:ext cx="288032" cy="1008112"/>
                      <a:chOff x="2771800" y="4509120"/>
                      <a:chExt cx="288032" cy="1008112"/>
                    </a:xfrm>
                  </p:grpSpPr>
                  <p:cxnSp>
                    <p:nvCxnSpPr>
                      <p:cNvPr id="68" name="Connecteur droit 67"/>
                      <p:cNvCxnSpPr/>
                      <p:nvPr/>
                    </p:nvCxnSpPr>
                    <p:spPr>
                      <a:xfrm flipH="1">
                        <a:off x="2771800" y="4509120"/>
                        <a:ext cx="288032" cy="1008112"/>
                      </a:xfrm>
                      <a:prstGeom prst="line">
                        <a:avLst/>
                      </a:prstGeom>
                      <a:ln w="3175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69" name="Ellipse 68"/>
                      <p:cNvSpPr/>
                      <p:nvPr/>
                    </p:nvSpPr>
                    <p:spPr>
                      <a:xfrm>
                        <a:off x="2843808" y="4941168"/>
                        <a:ext cx="144016" cy="144016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cxnSp>
                  <p:nvCxnSpPr>
                    <p:cNvPr id="67" name="Connecteur droit 66"/>
                    <p:cNvCxnSpPr/>
                    <p:nvPr/>
                  </p:nvCxnSpPr>
                  <p:spPr>
                    <a:xfrm>
                      <a:off x="2915816" y="4653136"/>
                      <a:ext cx="72008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65" name="Connecteur droit 64"/>
                  <p:cNvCxnSpPr/>
                  <p:nvPr/>
                </p:nvCxnSpPr>
                <p:spPr>
                  <a:xfrm>
                    <a:off x="1043608" y="2636912"/>
                    <a:ext cx="72008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100" name="Connecteur droit 99"/>
            <p:cNvCxnSpPr/>
            <p:nvPr/>
          </p:nvCxnSpPr>
          <p:spPr>
            <a:xfrm flipH="1">
              <a:off x="1187624" y="3573016"/>
              <a:ext cx="720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cteur droit 107"/>
            <p:cNvCxnSpPr/>
            <p:nvPr/>
          </p:nvCxnSpPr>
          <p:spPr>
            <a:xfrm>
              <a:off x="1475656" y="3573016"/>
              <a:ext cx="720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cteur droit 115"/>
            <p:cNvCxnSpPr>
              <a:stCxn id="94" idx="3"/>
            </p:cNvCxnSpPr>
            <p:nvPr/>
          </p:nvCxnSpPr>
          <p:spPr>
            <a:xfrm>
              <a:off x="2254409" y="3485039"/>
              <a:ext cx="85343" cy="1596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cteur droit 120"/>
            <p:cNvCxnSpPr>
              <a:endCxn id="95" idx="1"/>
            </p:cNvCxnSpPr>
            <p:nvPr/>
          </p:nvCxnSpPr>
          <p:spPr>
            <a:xfrm flipV="1">
              <a:off x="2483768" y="3557047"/>
              <a:ext cx="144016" cy="1596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e 124"/>
          <p:cNvGrpSpPr/>
          <p:nvPr/>
        </p:nvGrpSpPr>
        <p:grpSpPr>
          <a:xfrm>
            <a:off x="4932040" y="2564904"/>
            <a:ext cx="2290921" cy="1264206"/>
            <a:chOff x="755576" y="2132856"/>
            <a:chExt cx="2290921" cy="1264206"/>
          </a:xfrm>
        </p:grpSpPr>
        <p:sp>
          <p:nvSpPr>
            <p:cNvPr id="126" name="ZoneTexte 125"/>
            <p:cNvSpPr txBox="1"/>
            <p:nvPr/>
          </p:nvSpPr>
          <p:spPr>
            <a:xfrm>
              <a:off x="755576" y="2132856"/>
              <a:ext cx="346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grpSp>
          <p:nvGrpSpPr>
            <p:cNvPr id="127" name="Groupe 152"/>
            <p:cNvGrpSpPr/>
            <p:nvPr/>
          </p:nvGrpSpPr>
          <p:grpSpPr>
            <a:xfrm>
              <a:off x="755576" y="2132856"/>
              <a:ext cx="2290921" cy="1264206"/>
              <a:chOff x="755576" y="2132856"/>
              <a:chExt cx="2290921" cy="1264206"/>
            </a:xfrm>
          </p:grpSpPr>
          <p:sp>
            <p:nvSpPr>
              <p:cNvPr id="128" name="ZoneTexte 127"/>
              <p:cNvSpPr txBox="1"/>
              <p:nvPr/>
            </p:nvSpPr>
            <p:spPr>
              <a:xfrm>
                <a:off x="2555776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129" name="ZoneTexte 128"/>
              <p:cNvSpPr txBox="1"/>
              <p:nvPr/>
            </p:nvSpPr>
            <p:spPr>
              <a:xfrm>
                <a:off x="755576" y="292494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130" name="ZoneTexte 129"/>
              <p:cNvSpPr txBox="1"/>
              <p:nvPr/>
            </p:nvSpPr>
            <p:spPr>
              <a:xfrm>
                <a:off x="1979712" y="292494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131" name="ZoneTexte 130"/>
              <p:cNvSpPr txBox="1"/>
              <p:nvPr/>
            </p:nvSpPr>
            <p:spPr>
              <a:xfrm>
                <a:off x="2699792" y="2996952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132" name="ZoneTexte 131"/>
              <p:cNvSpPr txBox="1"/>
              <p:nvPr/>
            </p:nvSpPr>
            <p:spPr>
              <a:xfrm>
                <a:off x="1979712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133" name="ZoneTexte 132"/>
              <p:cNvSpPr txBox="1"/>
              <p:nvPr/>
            </p:nvSpPr>
            <p:spPr>
              <a:xfrm>
                <a:off x="1475656" y="2132856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v</a:t>
                </a:r>
                <a:endParaRPr lang="fr-FR" sz="2000" dirty="0"/>
              </a:p>
            </p:txBody>
          </p:sp>
          <p:sp>
            <p:nvSpPr>
              <p:cNvPr id="137" name="ZoneTexte 136"/>
              <p:cNvSpPr txBox="1"/>
              <p:nvPr/>
            </p:nvSpPr>
            <p:spPr>
              <a:xfrm>
                <a:off x="1547664" y="292494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</p:grpSp>
      </p:grpSp>
      <p:grpSp>
        <p:nvGrpSpPr>
          <p:cNvPr id="234" name="Groupe 233"/>
          <p:cNvGrpSpPr/>
          <p:nvPr/>
        </p:nvGrpSpPr>
        <p:grpSpPr>
          <a:xfrm>
            <a:off x="4788024" y="1844824"/>
            <a:ext cx="2664296" cy="2664296"/>
            <a:chOff x="4788024" y="1844824"/>
            <a:chExt cx="2664296" cy="2664296"/>
          </a:xfrm>
        </p:grpSpPr>
        <p:sp>
          <p:nvSpPr>
            <p:cNvPr id="124" name="Oval 2"/>
            <p:cNvSpPr>
              <a:spLocks noChangeArrowheads="1"/>
            </p:cNvSpPr>
            <p:nvPr/>
          </p:nvSpPr>
          <p:spPr bwMode="auto">
            <a:xfrm>
              <a:off x="4788024" y="1844824"/>
              <a:ext cx="2664296" cy="266429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38" name="Groupe 137"/>
            <p:cNvGrpSpPr/>
            <p:nvPr/>
          </p:nvGrpSpPr>
          <p:grpSpPr>
            <a:xfrm>
              <a:off x="5364088" y="2636912"/>
              <a:ext cx="432048" cy="1152128"/>
              <a:chOff x="1043608" y="2492896"/>
              <a:chExt cx="432048" cy="1008112"/>
            </a:xfrm>
          </p:grpSpPr>
          <p:cxnSp>
            <p:nvCxnSpPr>
              <p:cNvPr id="139" name="Connecteur droit 138"/>
              <p:cNvCxnSpPr/>
              <p:nvPr/>
            </p:nvCxnSpPr>
            <p:spPr>
              <a:xfrm>
                <a:off x="1043608" y="2492896"/>
                <a:ext cx="432048" cy="1008112"/>
              </a:xfrm>
              <a:prstGeom prst="line">
                <a:avLst/>
              </a:prstGeom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1" name="Groupe 44"/>
              <p:cNvGrpSpPr/>
              <p:nvPr/>
            </p:nvGrpSpPr>
            <p:grpSpPr>
              <a:xfrm>
                <a:off x="1043608" y="2492896"/>
                <a:ext cx="360040" cy="1008112"/>
                <a:chOff x="1043608" y="2492896"/>
                <a:chExt cx="360040" cy="1008112"/>
              </a:xfrm>
            </p:grpSpPr>
            <p:grpSp>
              <p:nvGrpSpPr>
                <p:cNvPr id="142" name="Groupe 45"/>
                <p:cNvGrpSpPr/>
                <p:nvPr/>
              </p:nvGrpSpPr>
              <p:grpSpPr>
                <a:xfrm>
                  <a:off x="1115616" y="2492896"/>
                  <a:ext cx="288032" cy="1008112"/>
                  <a:chOff x="2699792" y="4509120"/>
                  <a:chExt cx="288032" cy="1008112"/>
                </a:xfrm>
              </p:grpSpPr>
              <p:grpSp>
                <p:nvGrpSpPr>
                  <p:cNvPr id="144" name="Groupe 16"/>
                  <p:cNvGrpSpPr/>
                  <p:nvPr/>
                </p:nvGrpSpPr>
                <p:grpSpPr>
                  <a:xfrm>
                    <a:off x="2699792" y="4509120"/>
                    <a:ext cx="288032" cy="1008112"/>
                    <a:chOff x="2771800" y="4509120"/>
                    <a:chExt cx="288032" cy="1008112"/>
                  </a:xfrm>
                </p:grpSpPr>
                <p:cxnSp>
                  <p:nvCxnSpPr>
                    <p:cNvPr id="147" name="Connecteur droit 17"/>
                    <p:cNvCxnSpPr/>
                    <p:nvPr/>
                  </p:nvCxnSpPr>
                  <p:spPr>
                    <a:xfrm flipH="1">
                      <a:off x="2771800" y="4509120"/>
                      <a:ext cx="288032" cy="1008112"/>
                    </a:xfrm>
                    <a:prstGeom prst="line">
                      <a:avLst/>
                    </a:prstGeom>
                    <a:ln w="317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4" name="Ellipse 153"/>
                    <p:cNvSpPr/>
                    <p:nvPr/>
                  </p:nvSpPr>
                  <p:spPr>
                    <a:xfrm>
                      <a:off x="2843808" y="4941168"/>
                      <a:ext cx="144016" cy="144016"/>
                    </a:xfrm>
                    <a:prstGeom prst="ellipse">
                      <a:avLst/>
                    </a:prstGeom>
                    <a:solidFill>
                      <a:srgbClr val="0070C0"/>
                    </a:solidFill>
                    <a:ln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cxnSp>
                <p:nvCxnSpPr>
                  <p:cNvPr id="146" name="Connecteur droit 145"/>
                  <p:cNvCxnSpPr/>
                  <p:nvPr/>
                </p:nvCxnSpPr>
                <p:spPr>
                  <a:xfrm>
                    <a:off x="2915816" y="4653136"/>
                    <a:ext cx="72008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3" name="Connecteur droit 142"/>
                <p:cNvCxnSpPr/>
                <p:nvPr/>
              </p:nvCxnSpPr>
              <p:spPr>
                <a:xfrm>
                  <a:off x="1043608" y="2636912"/>
                  <a:ext cx="7200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6" name="Groupe 155"/>
            <p:cNvGrpSpPr/>
            <p:nvPr/>
          </p:nvGrpSpPr>
          <p:grpSpPr>
            <a:xfrm>
              <a:off x="6444208" y="2636912"/>
              <a:ext cx="432048" cy="1152128"/>
              <a:chOff x="1043608" y="2492896"/>
              <a:chExt cx="432048" cy="1008112"/>
            </a:xfrm>
            <a:solidFill>
              <a:srgbClr val="0070C0"/>
            </a:solidFill>
          </p:grpSpPr>
          <p:cxnSp>
            <p:nvCxnSpPr>
              <p:cNvPr id="202" name="Connecteur droit 201"/>
              <p:cNvCxnSpPr/>
              <p:nvPr/>
            </p:nvCxnSpPr>
            <p:spPr>
              <a:xfrm>
                <a:off x="1043608" y="2492896"/>
                <a:ext cx="432048" cy="1008112"/>
              </a:xfrm>
              <a:prstGeom prst="line">
                <a:avLst/>
              </a:prstGeom>
              <a:grpFill/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3" name="Groupe 44"/>
              <p:cNvGrpSpPr/>
              <p:nvPr/>
            </p:nvGrpSpPr>
            <p:grpSpPr>
              <a:xfrm>
                <a:off x="1043608" y="2492896"/>
                <a:ext cx="360040" cy="1008112"/>
                <a:chOff x="1043608" y="2492896"/>
                <a:chExt cx="360040" cy="1008112"/>
              </a:xfrm>
              <a:grpFill/>
            </p:grpSpPr>
            <p:grpSp>
              <p:nvGrpSpPr>
                <p:cNvPr id="204" name="Groupe 45"/>
                <p:cNvGrpSpPr/>
                <p:nvPr/>
              </p:nvGrpSpPr>
              <p:grpSpPr>
                <a:xfrm>
                  <a:off x="1115616" y="2492896"/>
                  <a:ext cx="288032" cy="1008112"/>
                  <a:chOff x="2699792" y="4509120"/>
                  <a:chExt cx="288032" cy="1008112"/>
                </a:xfrm>
                <a:grpFill/>
              </p:grpSpPr>
              <p:grpSp>
                <p:nvGrpSpPr>
                  <p:cNvPr id="206" name="Groupe 16"/>
                  <p:cNvGrpSpPr/>
                  <p:nvPr/>
                </p:nvGrpSpPr>
                <p:grpSpPr>
                  <a:xfrm>
                    <a:off x="2699792" y="4509120"/>
                    <a:ext cx="288032" cy="1008112"/>
                    <a:chOff x="2771800" y="4509120"/>
                    <a:chExt cx="288032" cy="1008112"/>
                  </a:xfrm>
                  <a:grpFill/>
                </p:grpSpPr>
                <p:cxnSp>
                  <p:nvCxnSpPr>
                    <p:cNvPr id="208" name="Connecteur droit 207"/>
                    <p:cNvCxnSpPr/>
                    <p:nvPr/>
                  </p:nvCxnSpPr>
                  <p:spPr>
                    <a:xfrm flipH="1">
                      <a:off x="2771800" y="4509120"/>
                      <a:ext cx="288032" cy="1008112"/>
                    </a:xfrm>
                    <a:prstGeom prst="line">
                      <a:avLst/>
                    </a:prstGeom>
                    <a:grpFill/>
                    <a:ln w="317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9" name="Ellipse 208"/>
                    <p:cNvSpPr/>
                    <p:nvPr/>
                  </p:nvSpPr>
                  <p:spPr>
                    <a:xfrm>
                      <a:off x="2843808" y="4941168"/>
                      <a:ext cx="144016" cy="144016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cxnSp>
                <p:nvCxnSpPr>
                  <p:cNvPr id="207" name="Connecteur droit 206"/>
                  <p:cNvCxnSpPr/>
                  <p:nvPr/>
                </p:nvCxnSpPr>
                <p:spPr>
                  <a:xfrm>
                    <a:off x="2915816" y="4653136"/>
                    <a:ext cx="72008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05" name="Connecteur droit 204"/>
                <p:cNvCxnSpPr/>
                <p:nvPr/>
              </p:nvCxnSpPr>
              <p:spPr>
                <a:xfrm>
                  <a:off x="1043608" y="2636912"/>
                  <a:ext cx="72008" cy="0"/>
                </a:xfrm>
                <a:prstGeom prst="line">
                  <a:avLst/>
                </a:prstGeom>
                <a:grpFill/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10" name="Connecteur droit 209"/>
            <p:cNvCxnSpPr/>
            <p:nvPr/>
          </p:nvCxnSpPr>
          <p:spPr>
            <a:xfrm>
              <a:off x="5436096" y="3645024"/>
              <a:ext cx="720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Connecteur droit 212"/>
            <p:cNvCxnSpPr/>
            <p:nvPr/>
          </p:nvCxnSpPr>
          <p:spPr>
            <a:xfrm>
              <a:off x="5724128" y="3645024"/>
              <a:ext cx="720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Connecteur droit 219"/>
            <p:cNvCxnSpPr/>
            <p:nvPr/>
          </p:nvCxnSpPr>
          <p:spPr>
            <a:xfrm>
              <a:off x="6516216" y="3645024"/>
              <a:ext cx="157351" cy="1596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necteur droit 227"/>
            <p:cNvCxnSpPr>
              <a:endCxn id="131" idx="1"/>
            </p:cNvCxnSpPr>
            <p:nvPr/>
          </p:nvCxnSpPr>
          <p:spPr>
            <a:xfrm flipV="1">
              <a:off x="6732240" y="3629055"/>
              <a:ext cx="144016" cy="1596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" name="Groupe 234"/>
          <p:cNvGrpSpPr/>
          <p:nvPr/>
        </p:nvGrpSpPr>
        <p:grpSpPr>
          <a:xfrm>
            <a:off x="5004048" y="2636912"/>
            <a:ext cx="2290921" cy="1264206"/>
            <a:chOff x="755576" y="2132856"/>
            <a:chExt cx="2290921" cy="1264206"/>
          </a:xfrm>
        </p:grpSpPr>
        <p:sp>
          <p:nvSpPr>
            <p:cNvPr id="236" name="ZoneTexte 235"/>
            <p:cNvSpPr txBox="1"/>
            <p:nvPr/>
          </p:nvSpPr>
          <p:spPr>
            <a:xfrm>
              <a:off x="755576" y="2132856"/>
              <a:ext cx="346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grpSp>
          <p:nvGrpSpPr>
            <p:cNvPr id="237" name="Groupe 152"/>
            <p:cNvGrpSpPr/>
            <p:nvPr/>
          </p:nvGrpSpPr>
          <p:grpSpPr>
            <a:xfrm>
              <a:off x="755576" y="2132856"/>
              <a:ext cx="2290921" cy="1264206"/>
              <a:chOff x="755576" y="2132856"/>
              <a:chExt cx="2290921" cy="1264206"/>
            </a:xfrm>
          </p:grpSpPr>
          <p:sp>
            <p:nvSpPr>
              <p:cNvPr id="238" name="ZoneTexte 237"/>
              <p:cNvSpPr txBox="1"/>
              <p:nvPr/>
            </p:nvSpPr>
            <p:spPr>
              <a:xfrm>
                <a:off x="2555776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239" name="ZoneTexte 238"/>
              <p:cNvSpPr txBox="1"/>
              <p:nvPr/>
            </p:nvSpPr>
            <p:spPr>
              <a:xfrm>
                <a:off x="755576" y="292494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240" name="ZoneTexte 239"/>
              <p:cNvSpPr txBox="1"/>
              <p:nvPr/>
            </p:nvSpPr>
            <p:spPr>
              <a:xfrm>
                <a:off x="1979712" y="292494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241" name="ZoneTexte 240"/>
              <p:cNvSpPr txBox="1"/>
              <p:nvPr/>
            </p:nvSpPr>
            <p:spPr>
              <a:xfrm>
                <a:off x="2699792" y="2996952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242" name="ZoneTexte 241"/>
              <p:cNvSpPr txBox="1"/>
              <p:nvPr/>
            </p:nvSpPr>
            <p:spPr>
              <a:xfrm>
                <a:off x="1979712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243" name="ZoneTexte 242"/>
              <p:cNvSpPr txBox="1"/>
              <p:nvPr/>
            </p:nvSpPr>
            <p:spPr>
              <a:xfrm>
                <a:off x="1475656" y="2132856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v</a:t>
                </a:r>
                <a:endParaRPr lang="fr-FR" sz="2000" dirty="0"/>
              </a:p>
            </p:txBody>
          </p:sp>
          <p:sp>
            <p:nvSpPr>
              <p:cNvPr id="244" name="ZoneTexte 243"/>
              <p:cNvSpPr txBox="1"/>
              <p:nvPr/>
            </p:nvSpPr>
            <p:spPr>
              <a:xfrm>
                <a:off x="1547664" y="292494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164288" y="2996952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Première division de méiose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3419872" y="1886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Prophase I</a:t>
            </a:r>
            <a:endParaRPr lang="fr-FR" dirty="0"/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539552" y="1772816"/>
            <a:ext cx="2664296" cy="266429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" name="Groupe 4"/>
          <p:cNvGrpSpPr/>
          <p:nvPr/>
        </p:nvGrpSpPr>
        <p:grpSpPr>
          <a:xfrm>
            <a:off x="755576" y="2348880"/>
            <a:ext cx="2074897" cy="1696254"/>
            <a:chOff x="755576" y="1988840"/>
            <a:chExt cx="2074897" cy="1696254"/>
          </a:xfrm>
        </p:grpSpPr>
        <p:sp>
          <p:nvSpPr>
            <p:cNvPr id="6" name="ZoneTexte 5"/>
            <p:cNvSpPr txBox="1"/>
            <p:nvPr/>
          </p:nvSpPr>
          <p:spPr>
            <a:xfrm>
              <a:off x="755576" y="2132856"/>
              <a:ext cx="346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L</a:t>
              </a:r>
              <a:endParaRPr lang="fr-FR" sz="2000" dirty="0"/>
            </a:p>
          </p:txBody>
        </p:sp>
        <p:grpSp>
          <p:nvGrpSpPr>
            <p:cNvPr id="7" name="Groupe 152"/>
            <p:cNvGrpSpPr/>
            <p:nvPr/>
          </p:nvGrpSpPr>
          <p:grpSpPr>
            <a:xfrm>
              <a:off x="899592" y="1988840"/>
              <a:ext cx="1930881" cy="1696254"/>
              <a:chOff x="899592" y="1988840"/>
              <a:chExt cx="1930881" cy="1696254"/>
            </a:xfrm>
          </p:grpSpPr>
          <p:sp>
            <p:nvSpPr>
              <p:cNvPr id="8" name="ZoneTexte 7"/>
              <p:cNvSpPr txBox="1"/>
              <p:nvPr/>
            </p:nvSpPr>
            <p:spPr>
              <a:xfrm>
                <a:off x="1763688" y="1988840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9" name="ZoneTexte 8"/>
              <p:cNvSpPr txBox="1"/>
              <p:nvPr/>
            </p:nvSpPr>
            <p:spPr>
              <a:xfrm>
                <a:off x="899592" y="3140968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G</a:t>
                </a:r>
                <a:endParaRPr lang="fr-FR" sz="2000" dirty="0"/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1331640" y="328498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2483768" y="3212976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>
                <a:off x="2339752" y="2060848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13" name="ZoneTexte 12"/>
              <p:cNvSpPr txBox="1"/>
              <p:nvPr/>
            </p:nvSpPr>
            <p:spPr>
              <a:xfrm>
                <a:off x="1691680" y="2132856"/>
                <a:ext cx="27469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L</a:t>
                </a:r>
                <a:endParaRPr lang="fr-FR" sz="2000" dirty="0"/>
              </a:p>
            </p:txBody>
          </p:sp>
          <p:sp>
            <p:nvSpPr>
              <p:cNvPr id="14" name="ZoneTexte 13"/>
              <p:cNvSpPr txBox="1"/>
              <p:nvPr/>
            </p:nvSpPr>
            <p:spPr>
              <a:xfrm>
                <a:off x="1979712" y="328498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G</a:t>
                </a:r>
                <a:endParaRPr lang="fr-FR" sz="2000" dirty="0"/>
              </a:p>
            </p:txBody>
          </p:sp>
        </p:grpSp>
      </p:grpSp>
      <p:grpSp>
        <p:nvGrpSpPr>
          <p:cNvPr id="84" name="Groupe 83"/>
          <p:cNvGrpSpPr/>
          <p:nvPr/>
        </p:nvGrpSpPr>
        <p:grpSpPr>
          <a:xfrm>
            <a:off x="1115616" y="2492896"/>
            <a:ext cx="1368152" cy="1584176"/>
            <a:chOff x="1115616" y="2492896"/>
            <a:chExt cx="1368152" cy="1584176"/>
          </a:xfrm>
        </p:grpSpPr>
        <p:cxnSp>
          <p:nvCxnSpPr>
            <p:cNvPr id="31" name="Connecteur droit 30"/>
            <p:cNvCxnSpPr/>
            <p:nvPr/>
          </p:nvCxnSpPr>
          <p:spPr>
            <a:xfrm>
              <a:off x="1115616" y="2564904"/>
              <a:ext cx="936104" cy="144016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>
              <a:off x="1979712" y="2492896"/>
              <a:ext cx="504056" cy="144016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3" name="Groupe 82"/>
            <p:cNvGrpSpPr/>
            <p:nvPr/>
          </p:nvGrpSpPr>
          <p:grpSpPr>
            <a:xfrm>
              <a:off x="1115616" y="2492896"/>
              <a:ext cx="1224136" cy="1584176"/>
              <a:chOff x="1115616" y="2492896"/>
              <a:chExt cx="1224136" cy="1584176"/>
            </a:xfrm>
          </p:grpSpPr>
          <p:grpSp>
            <p:nvGrpSpPr>
              <p:cNvPr id="32" name="Groupe 44"/>
              <p:cNvGrpSpPr/>
              <p:nvPr/>
            </p:nvGrpSpPr>
            <p:grpSpPr>
              <a:xfrm>
                <a:off x="1115616" y="2492896"/>
                <a:ext cx="648072" cy="1584176"/>
                <a:chOff x="1043608" y="2429889"/>
                <a:chExt cx="648072" cy="1386154"/>
              </a:xfrm>
            </p:grpSpPr>
            <p:grpSp>
              <p:nvGrpSpPr>
                <p:cNvPr id="33" name="Groupe 45"/>
                <p:cNvGrpSpPr/>
                <p:nvPr/>
              </p:nvGrpSpPr>
              <p:grpSpPr>
                <a:xfrm>
                  <a:off x="1187624" y="2429889"/>
                  <a:ext cx="504056" cy="1386154"/>
                  <a:chOff x="2771800" y="4446113"/>
                  <a:chExt cx="504056" cy="1386154"/>
                </a:xfrm>
              </p:grpSpPr>
              <p:grpSp>
                <p:nvGrpSpPr>
                  <p:cNvPr id="35" name="Groupe 16"/>
                  <p:cNvGrpSpPr/>
                  <p:nvPr/>
                </p:nvGrpSpPr>
                <p:grpSpPr>
                  <a:xfrm>
                    <a:off x="2771800" y="4446113"/>
                    <a:ext cx="504056" cy="1386154"/>
                    <a:chOff x="2843808" y="4446113"/>
                    <a:chExt cx="504056" cy="1386154"/>
                  </a:xfrm>
                </p:grpSpPr>
                <p:cxnSp>
                  <p:nvCxnSpPr>
                    <p:cNvPr id="37" name="Connecteur droit 36"/>
                    <p:cNvCxnSpPr/>
                    <p:nvPr/>
                  </p:nvCxnSpPr>
                  <p:spPr>
                    <a:xfrm flipH="1">
                      <a:off x="2843808" y="4446113"/>
                      <a:ext cx="504056" cy="1386154"/>
                    </a:xfrm>
                    <a:prstGeom prst="line">
                      <a:avLst/>
                    </a:prstGeom>
                    <a:ln w="3175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8" name="Ellipse 18"/>
                    <p:cNvSpPr/>
                    <p:nvPr/>
                  </p:nvSpPr>
                  <p:spPr>
                    <a:xfrm>
                      <a:off x="3059832" y="5013176"/>
                      <a:ext cx="144016" cy="144016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cxnSp>
                <p:nvCxnSpPr>
                  <p:cNvPr id="36" name="Connecteur droit 35"/>
                  <p:cNvCxnSpPr/>
                  <p:nvPr/>
                </p:nvCxnSpPr>
                <p:spPr>
                  <a:xfrm>
                    <a:off x="3131840" y="4635134"/>
                    <a:ext cx="144016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4" name="Connecteur droit 33"/>
                <p:cNvCxnSpPr/>
                <p:nvPr/>
              </p:nvCxnSpPr>
              <p:spPr>
                <a:xfrm flipV="1">
                  <a:off x="1043608" y="2618910"/>
                  <a:ext cx="144016" cy="1800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e 16"/>
              <p:cNvGrpSpPr/>
              <p:nvPr/>
            </p:nvGrpSpPr>
            <p:grpSpPr>
              <a:xfrm>
                <a:off x="1619672" y="2492896"/>
                <a:ext cx="720080" cy="1512168"/>
                <a:chOff x="2411760" y="4446113"/>
                <a:chExt cx="720080" cy="1323147"/>
              </a:xfrm>
            </p:grpSpPr>
            <p:cxnSp>
              <p:nvCxnSpPr>
                <p:cNvPr id="29" name="Connecteur droit 28"/>
                <p:cNvCxnSpPr/>
                <p:nvPr/>
              </p:nvCxnSpPr>
              <p:spPr>
                <a:xfrm flipH="1">
                  <a:off x="2411760" y="4446113"/>
                  <a:ext cx="720080" cy="1323147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Ellipse 29"/>
                <p:cNvSpPr/>
                <p:nvPr/>
              </p:nvSpPr>
              <p:spPr>
                <a:xfrm>
                  <a:off x="2843808" y="4824155"/>
                  <a:ext cx="144016" cy="144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cxnSp>
          <p:nvCxnSpPr>
            <p:cNvPr id="17" name="Connecteur droit 16"/>
            <p:cNvCxnSpPr/>
            <p:nvPr/>
          </p:nvCxnSpPr>
          <p:spPr>
            <a:xfrm flipH="1">
              <a:off x="1259632" y="3789040"/>
              <a:ext cx="1440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>
              <a:stCxn id="10" idx="3"/>
            </p:cNvCxnSpPr>
            <p:nvPr/>
          </p:nvCxnSpPr>
          <p:spPr>
            <a:xfrm>
              <a:off x="1678345" y="3845079"/>
              <a:ext cx="85343" cy="1596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V="1">
              <a:off x="2339752" y="3789040"/>
              <a:ext cx="144016" cy="1596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/>
            <p:cNvCxnSpPr/>
            <p:nvPr/>
          </p:nvCxnSpPr>
          <p:spPr>
            <a:xfrm>
              <a:off x="1979712" y="2636912"/>
              <a:ext cx="1440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/>
            <p:cNvCxnSpPr/>
            <p:nvPr/>
          </p:nvCxnSpPr>
          <p:spPr>
            <a:xfrm>
              <a:off x="2195736" y="2636912"/>
              <a:ext cx="1440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 flipH="1">
              <a:off x="1907704" y="3861048"/>
              <a:ext cx="144016" cy="720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e 46"/>
          <p:cNvGrpSpPr/>
          <p:nvPr/>
        </p:nvGrpSpPr>
        <p:grpSpPr>
          <a:xfrm>
            <a:off x="4283968" y="1844824"/>
            <a:ext cx="2664296" cy="2664296"/>
            <a:chOff x="4788024" y="1844824"/>
            <a:chExt cx="2664296" cy="2664296"/>
          </a:xfrm>
        </p:grpSpPr>
        <p:sp>
          <p:nvSpPr>
            <p:cNvPr id="48" name="Oval 2"/>
            <p:cNvSpPr>
              <a:spLocks noChangeArrowheads="1"/>
            </p:cNvSpPr>
            <p:nvPr/>
          </p:nvSpPr>
          <p:spPr bwMode="auto">
            <a:xfrm>
              <a:off x="4788024" y="1844824"/>
              <a:ext cx="2664296" cy="266429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49" name="Groupe 137"/>
            <p:cNvGrpSpPr/>
            <p:nvPr/>
          </p:nvGrpSpPr>
          <p:grpSpPr>
            <a:xfrm>
              <a:off x="5364088" y="2636912"/>
              <a:ext cx="432048" cy="1152128"/>
              <a:chOff x="1043608" y="2492896"/>
              <a:chExt cx="432048" cy="1008112"/>
            </a:xfrm>
          </p:grpSpPr>
          <p:cxnSp>
            <p:nvCxnSpPr>
              <p:cNvPr id="65" name="Connecteur droit 64"/>
              <p:cNvCxnSpPr/>
              <p:nvPr/>
            </p:nvCxnSpPr>
            <p:spPr>
              <a:xfrm>
                <a:off x="1043608" y="2492896"/>
                <a:ext cx="432048" cy="1008112"/>
              </a:xfrm>
              <a:prstGeom prst="line">
                <a:avLst/>
              </a:prstGeom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6" name="Groupe 44"/>
              <p:cNvGrpSpPr/>
              <p:nvPr/>
            </p:nvGrpSpPr>
            <p:grpSpPr>
              <a:xfrm>
                <a:off x="1043608" y="2492896"/>
                <a:ext cx="360040" cy="1008112"/>
                <a:chOff x="1043608" y="2492896"/>
                <a:chExt cx="360040" cy="1008112"/>
              </a:xfrm>
            </p:grpSpPr>
            <p:grpSp>
              <p:nvGrpSpPr>
                <p:cNvPr id="67" name="Groupe 45"/>
                <p:cNvGrpSpPr/>
                <p:nvPr/>
              </p:nvGrpSpPr>
              <p:grpSpPr>
                <a:xfrm>
                  <a:off x="1115616" y="2492896"/>
                  <a:ext cx="288032" cy="1008112"/>
                  <a:chOff x="2699792" y="4509120"/>
                  <a:chExt cx="288032" cy="1008112"/>
                </a:xfrm>
              </p:grpSpPr>
              <p:grpSp>
                <p:nvGrpSpPr>
                  <p:cNvPr id="69" name="Groupe 16"/>
                  <p:cNvGrpSpPr/>
                  <p:nvPr/>
                </p:nvGrpSpPr>
                <p:grpSpPr>
                  <a:xfrm>
                    <a:off x="2699792" y="4509120"/>
                    <a:ext cx="288032" cy="1008112"/>
                    <a:chOff x="2771800" y="4509120"/>
                    <a:chExt cx="288032" cy="1008112"/>
                  </a:xfrm>
                </p:grpSpPr>
                <p:cxnSp>
                  <p:nvCxnSpPr>
                    <p:cNvPr id="71" name="Connecteur droit 17"/>
                    <p:cNvCxnSpPr/>
                    <p:nvPr/>
                  </p:nvCxnSpPr>
                  <p:spPr>
                    <a:xfrm flipH="1">
                      <a:off x="2771800" y="4509120"/>
                      <a:ext cx="288032" cy="1008112"/>
                    </a:xfrm>
                    <a:prstGeom prst="line">
                      <a:avLst/>
                    </a:prstGeom>
                    <a:ln w="317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2" name="Ellipse 71"/>
                    <p:cNvSpPr/>
                    <p:nvPr/>
                  </p:nvSpPr>
                  <p:spPr>
                    <a:xfrm>
                      <a:off x="2843808" y="4941168"/>
                      <a:ext cx="144016" cy="144016"/>
                    </a:xfrm>
                    <a:prstGeom prst="ellipse">
                      <a:avLst/>
                    </a:prstGeom>
                    <a:solidFill>
                      <a:srgbClr val="0070C0"/>
                    </a:solidFill>
                    <a:ln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cxnSp>
                <p:nvCxnSpPr>
                  <p:cNvPr id="70" name="Connecteur droit 69"/>
                  <p:cNvCxnSpPr/>
                  <p:nvPr/>
                </p:nvCxnSpPr>
                <p:spPr>
                  <a:xfrm>
                    <a:off x="2915816" y="4653136"/>
                    <a:ext cx="72008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8" name="Connecteur droit 67"/>
                <p:cNvCxnSpPr/>
                <p:nvPr/>
              </p:nvCxnSpPr>
              <p:spPr>
                <a:xfrm>
                  <a:off x="1043608" y="2636912"/>
                  <a:ext cx="7200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0" name="Groupe 155"/>
            <p:cNvGrpSpPr/>
            <p:nvPr/>
          </p:nvGrpSpPr>
          <p:grpSpPr>
            <a:xfrm>
              <a:off x="6444208" y="2636912"/>
              <a:ext cx="432048" cy="1152128"/>
              <a:chOff x="1043608" y="2492896"/>
              <a:chExt cx="432048" cy="1008112"/>
            </a:xfrm>
            <a:solidFill>
              <a:srgbClr val="0070C0"/>
            </a:solidFill>
          </p:grpSpPr>
          <p:cxnSp>
            <p:nvCxnSpPr>
              <p:cNvPr id="55" name="Connecteur droit 54"/>
              <p:cNvCxnSpPr/>
              <p:nvPr/>
            </p:nvCxnSpPr>
            <p:spPr>
              <a:xfrm>
                <a:off x="1043608" y="2492896"/>
                <a:ext cx="432048" cy="1008112"/>
              </a:xfrm>
              <a:prstGeom prst="line">
                <a:avLst/>
              </a:prstGeom>
              <a:grpFill/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Groupe 44"/>
              <p:cNvGrpSpPr/>
              <p:nvPr/>
            </p:nvGrpSpPr>
            <p:grpSpPr>
              <a:xfrm>
                <a:off x="1043608" y="2492896"/>
                <a:ext cx="360040" cy="1008112"/>
                <a:chOff x="1043608" y="2492896"/>
                <a:chExt cx="360040" cy="1008112"/>
              </a:xfrm>
              <a:grpFill/>
            </p:grpSpPr>
            <p:grpSp>
              <p:nvGrpSpPr>
                <p:cNvPr id="59" name="Groupe 45"/>
                <p:cNvGrpSpPr/>
                <p:nvPr/>
              </p:nvGrpSpPr>
              <p:grpSpPr>
                <a:xfrm>
                  <a:off x="1115616" y="2492896"/>
                  <a:ext cx="288032" cy="1008112"/>
                  <a:chOff x="2699792" y="4509120"/>
                  <a:chExt cx="288032" cy="1008112"/>
                </a:xfrm>
                <a:grpFill/>
              </p:grpSpPr>
              <p:grpSp>
                <p:nvGrpSpPr>
                  <p:cNvPr id="61" name="Groupe 16"/>
                  <p:cNvGrpSpPr/>
                  <p:nvPr/>
                </p:nvGrpSpPr>
                <p:grpSpPr>
                  <a:xfrm>
                    <a:off x="2699792" y="4509120"/>
                    <a:ext cx="288032" cy="1008112"/>
                    <a:chOff x="2771800" y="4509120"/>
                    <a:chExt cx="288032" cy="1008112"/>
                  </a:xfrm>
                  <a:grpFill/>
                </p:grpSpPr>
                <p:cxnSp>
                  <p:nvCxnSpPr>
                    <p:cNvPr id="63" name="Connecteur droit 62"/>
                    <p:cNvCxnSpPr/>
                    <p:nvPr/>
                  </p:nvCxnSpPr>
                  <p:spPr>
                    <a:xfrm flipH="1">
                      <a:off x="2771800" y="4509120"/>
                      <a:ext cx="288032" cy="1008112"/>
                    </a:xfrm>
                    <a:prstGeom prst="line">
                      <a:avLst/>
                    </a:prstGeom>
                    <a:grpFill/>
                    <a:ln w="3175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4" name="Ellipse 63"/>
                    <p:cNvSpPr/>
                    <p:nvPr/>
                  </p:nvSpPr>
                  <p:spPr>
                    <a:xfrm>
                      <a:off x="2843808" y="4941168"/>
                      <a:ext cx="144016" cy="144016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cxnSp>
                <p:nvCxnSpPr>
                  <p:cNvPr id="62" name="Connecteur droit 61"/>
                  <p:cNvCxnSpPr/>
                  <p:nvPr/>
                </p:nvCxnSpPr>
                <p:spPr>
                  <a:xfrm>
                    <a:off x="2915816" y="4653136"/>
                    <a:ext cx="72008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0" name="Connecteur droit 59"/>
                <p:cNvCxnSpPr/>
                <p:nvPr/>
              </p:nvCxnSpPr>
              <p:spPr>
                <a:xfrm>
                  <a:off x="1043608" y="2636912"/>
                  <a:ext cx="72008" cy="0"/>
                </a:xfrm>
                <a:prstGeom prst="line">
                  <a:avLst/>
                </a:prstGeom>
                <a:grpFill/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51" name="Connecteur droit 50"/>
            <p:cNvCxnSpPr/>
            <p:nvPr/>
          </p:nvCxnSpPr>
          <p:spPr>
            <a:xfrm>
              <a:off x="5436096" y="3645024"/>
              <a:ext cx="720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>
              <a:off x="5724128" y="3645024"/>
              <a:ext cx="720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>
              <a:off x="6516216" y="3645024"/>
              <a:ext cx="157351" cy="1596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 flipV="1">
              <a:off x="6732240" y="3629055"/>
              <a:ext cx="144016" cy="1596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e 72"/>
          <p:cNvGrpSpPr/>
          <p:nvPr/>
        </p:nvGrpSpPr>
        <p:grpSpPr>
          <a:xfrm>
            <a:off x="4499992" y="2636912"/>
            <a:ext cx="2290921" cy="1264206"/>
            <a:chOff x="755576" y="2132856"/>
            <a:chExt cx="2290921" cy="1264206"/>
          </a:xfrm>
        </p:grpSpPr>
        <p:sp>
          <p:nvSpPr>
            <p:cNvPr id="74" name="ZoneTexte 73"/>
            <p:cNvSpPr txBox="1"/>
            <p:nvPr/>
          </p:nvSpPr>
          <p:spPr>
            <a:xfrm>
              <a:off x="755576" y="2132856"/>
              <a:ext cx="346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grpSp>
          <p:nvGrpSpPr>
            <p:cNvPr id="75" name="Groupe 152"/>
            <p:cNvGrpSpPr/>
            <p:nvPr/>
          </p:nvGrpSpPr>
          <p:grpSpPr>
            <a:xfrm>
              <a:off x="755576" y="2132856"/>
              <a:ext cx="2290921" cy="1264206"/>
              <a:chOff x="755576" y="2132856"/>
              <a:chExt cx="2290921" cy="1264206"/>
            </a:xfrm>
          </p:grpSpPr>
          <p:sp>
            <p:nvSpPr>
              <p:cNvPr id="76" name="ZoneTexte 75"/>
              <p:cNvSpPr txBox="1"/>
              <p:nvPr/>
            </p:nvSpPr>
            <p:spPr>
              <a:xfrm>
                <a:off x="2555776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77" name="ZoneTexte 76"/>
              <p:cNvSpPr txBox="1"/>
              <p:nvPr/>
            </p:nvSpPr>
            <p:spPr>
              <a:xfrm>
                <a:off x="755576" y="292494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78" name="ZoneTexte 77"/>
              <p:cNvSpPr txBox="1"/>
              <p:nvPr/>
            </p:nvSpPr>
            <p:spPr>
              <a:xfrm>
                <a:off x="1979712" y="292494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79" name="ZoneTexte 78"/>
              <p:cNvSpPr txBox="1"/>
              <p:nvPr/>
            </p:nvSpPr>
            <p:spPr>
              <a:xfrm>
                <a:off x="2699792" y="2996952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80" name="ZoneTexte 79"/>
              <p:cNvSpPr txBox="1"/>
              <p:nvPr/>
            </p:nvSpPr>
            <p:spPr>
              <a:xfrm>
                <a:off x="1979712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81" name="ZoneTexte 80"/>
              <p:cNvSpPr txBox="1"/>
              <p:nvPr/>
            </p:nvSpPr>
            <p:spPr>
              <a:xfrm>
                <a:off x="1475656" y="2132856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v</a:t>
                </a:r>
                <a:endParaRPr lang="fr-FR" sz="2000" dirty="0"/>
              </a:p>
            </p:txBody>
          </p:sp>
          <p:sp>
            <p:nvSpPr>
              <p:cNvPr id="82" name="ZoneTexte 81"/>
              <p:cNvSpPr txBox="1"/>
              <p:nvPr/>
            </p:nvSpPr>
            <p:spPr>
              <a:xfrm>
                <a:off x="1547664" y="292494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2"/>
          <p:cNvSpPr>
            <a:spLocks noChangeArrowheads="1"/>
          </p:cNvSpPr>
          <p:nvPr/>
        </p:nvSpPr>
        <p:spPr bwMode="auto">
          <a:xfrm>
            <a:off x="899592" y="1844824"/>
            <a:ext cx="2664296" cy="266429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2411760" y="3861048"/>
            <a:ext cx="346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dirty="0"/>
          </a:p>
        </p:txBody>
      </p:sp>
      <p:sp>
        <p:nvSpPr>
          <p:cNvPr id="55" name="Oval 2"/>
          <p:cNvSpPr>
            <a:spLocks noChangeArrowheads="1"/>
          </p:cNvSpPr>
          <p:nvPr/>
        </p:nvSpPr>
        <p:spPr bwMode="auto">
          <a:xfrm>
            <a:off x="4788024" y="1844824"/>
            <a:ext cx="2664296" cy="266429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8" name="ZoneTexte 137"/>
          <p:cNvSpPr txBox="1"/>
          <p:nvPr/>
        </p:nvSpPr>
        <p:spPr>
          <a:xfrm>
            <a:off x="3419872" y="188640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Première division de méiose</a:t>
            </a:r>
            <a:endParaRPr lang="fr-FR" dirty="0"/>
          </a:p>
        </p:txBody>
      </p:sp>
      <p:grpSp>
        <p:nvGrpSpPr>
          <p:cNvPr id="139" name="Groupe 138"/>
          <p:cNvGrpSpPr/>
          <p:nvPr/>
        </p:nvGrpSpPr>
        <p:grpSpPr>
          <a:xfrm>
            <a:off x="1403648" y="2564904"/>
            <a:ext cx="432048" cy="1152128"/>
            <a:chOff x="1115616" y="2564904"/>
            <a:chExt cx="432048" cy="1152128"/>
          </a:xfrm>
        </p:grpSpPr>
        <p:grpSp>
          <p:nvGrpSpPr>
            <p:cNvPr id="146" name="Groupe 59"/>
            <p:cNvGrpSpPr/>
            <p:nvPr/>
          </p:nvGrpSpPr>
          <p:grpSpPr>
            <a:xfrm>
              <a:off x="1115616" y="2564904"/>
              <a:ext cx="432048" cy="1152128"/>
              <a:chOff x="1043608" y="2492896"/>
              <a:chExt cx="432048" cy="1008112"/>
            </a:xfrm>
          </p:grpSpPr>
          <p:cxnSp>
            <p:nvCxnSpPr>
              <p:cNvPr id="156" name="Connecteur droit 155"/>
              <p:cNvCxnSpPr/>
              <p:nvPr/>
            </p:nvCxnSpPr>
            <p:spPr>
              <a:xfrm>
                <a:off x="1043608" y="2492896"/>
                <a:ext cx="432048" cy="1008112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7" name="Groupe 44"/>
              <p:cNvGrpSpPr/>
              <p:nvPr/>
            </p:nvGrpSpPr>
            <p:grpSpPr>
              <a:xfrm>
                <a:off x="1043608" y="2492896"/>
                <a:ext cx="360040" cy="1008112"/>
                <a:chOff x="1043608" y="2492896"/>
                <a:chExt cx="360040" cy="1008112"/>
              </a:xfrm>
            </p:grpSpPr>
            <p:grpSp>
              <p:nvGrpSpPr>
                <p:cNvPr id="158" name="Groupe 45"/>
                <p:cNvGrpSpPr/>
                <p:nvPr/>
              </p:nvGrpSpPr>
              <p:grpSpPr>
                <a:xfrm>
                  <a:off x="1115616" y="2492896"/>
                  <a:ext cx="288032" cy="1008112"/>
                  <a:chOff x="2699792" y="4509120"/>
                  <a:chExt cx="288032" cy="1008112"/>
                </a:xfrm>
              </p:grpSpPr>
              <p:grpSp>
                <p:nvGrpSpPr>
                  <p:cNvPr id="160" name="Groupe 16"/>
                  <p:cNvGrpSpPr/>
                  <p:nvPr/>
                </p:nvGrpSpPr>
                <p:grpSpPr>
                  <a:xfrm>
                    <a:off x="2699792" y="4509120"/>
                    <a:ext cx="288032" cy="1008112"/>
                    <a:chOff x="2771800" y="4509120"/>
                    <a:chExt cx="288032" cy="1008112"/>
                  </a:xfrm>
                </p:grpSpPr>
                <p:cxnSp>
                  <p:nvCxnSpPr>
                    <p:cNvPr id="162" name="Connecteur droit 161"/>
                    <p:cNvCxnSpPr/>
                    <p:nvPr/>
                  </p:nvCxnSpPr>
                  <p:spPr>
                    <a:xfrm flipH="1">
                      <a:off x="2771800" y="4509120"/>
                      <a:ext cx="288032" cy="1008112"/>
                    </a:xfrm>
                    <a:prstGeom prst="line">
                      <a:avLst/>
                    </a:prstGeom>
                    <a:ln w="3175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3" name="Ellipse 18"/>
                    <p:cNvSpPr/>
                    <p:nvPr/>
                  </p:nvSpPr>
                  <p:spPr>
                    <a:xfrm>
                      <a:off x="2843808" y="4941168"/>
                      <a:ext cx="144016" cy="144016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cxnSp>
                <p:nvCxnSpPr>
                  <p:cNvPr id="161" name="Connecteur droit 160"/>
                  <p:cNvCxnSpPr/>
                  <p:nvPr/>
                </p:nvCxnSpPr>
                <p:spPr>
                  <a:xfrm>
                    <a:off x="2915816" y="4653136"/>
                    <a:ext cx="72008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59" name="Connecteur droit 158"/>
                <p:cNvCxnSpPr/>
                <p:nvPr/>
              </p:nvCxnSpPr>
              <p:spPr>
                <a:xfrm>
                  <a:off x="1043608" y="2636912"/>
                  <a:ext cx="7200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42" name="Connecteur droit 141"/>
            <p:cNvCxnSpPr/>
            <p:nvPr/>
          </p:nvCxnSpPr>
          <p:spPr>
            <a:xfrm flipH="1">
              <a:off x="1187624" y="3573016"/>
              <a:ext cx="720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necteur droit 142"/>
            <p:cNvCxnSpPr/>
            <p:nvPr/>
          </p:nvCxnSpPr>
          <p:spPr>
            <a:xfrm>
              <a:off x="1475656" y="3573016"/>
              <a:ext cx="720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3" name="Groupe 232"/>
          <p:cNvGrpSpPr/>
          <p:nvPr/>
        </p:nvGrpSpPr>
        <p:grpSpPr>
          <a:xfrm>
            <a:off x="1043608" y="2492896"/>
            <a:ext cx="1281640" cy="1264206"/>
            <a:chOff x="1043608" y="2492896"/>
            <a:chExt cx="1066785" cy="1264206"/>
          </a:xfrm>
        </p:grpSpPr>
        <p:sp>
          <p:nvSpPr>
            <p:cNvPr id="165" name="ZoneTexte 164"/>
            <p:cNvSpPr txBox="1"/>
            <p:nvPr/>
          </p:nvSpPr>
          <p:spPr>
            <a:xfrm>
              <a:off x="1043608" y="2492896"/>
              <a:ext cx="346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L</a:t>
              </a:r>
              <a:endParaRPr lang="fr-FR" sz="2000" dirty="0"/>
            </a:p>
          </p:txBody>
        </p:sp>
        <p:grpSp>
          <p:nvGrpSpPr>
            <p:cNvPr id="166" name="Groupe 152"/>
            <p:cNvGrpSpPr/>
            <p:nvPr/>
          </p:nvGrpSpPr>
          <p:grpSpPr>
            <a:xfrm>
              <a:off x="1115616" y="2492896"/>
              <a:ext cx="994777" cy="1264206"/>
              <a:chOff x="1043608" y="332656"/>
              <a:chExt cx="994777" cy="1264206"/>
            </a:xfrm>
          </p:grpSpPr>
          <p:sp>
            <p:nvSpPr>
              <p:cNvPr id="168" name="ZoneTexte 167"/>
              <p:cNvSpPr txBox="1"/>
              <p:nvPr/>
            </p:nvSpPr>
            <p:spPr>
              <a:xfrm>
                <a:off x="1043608" y="1124744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G</a:t>
                </a:r>
                <a:endParaRPr lang="fr-FR" sz="2000" dirty="0"/>
              </a:p>
            </p:txBody>
          </p:sp>
          <p:sp>
            <p:nvSpPr>
              <p:cNvPr id="169" name="ZoneTexte 168"/>
              <p:cNvSpPr txBox="1"/>
              <p:nvPr/>
            </p:nvSpPr>
            <p:spPr>
              <a:xfrm>
                <a:off x="1690838" y="1196752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172" name="ZoneTexte 171"/>
              <p:cNvSpPr txBox="1"/>
              <p:nvPr/>
            </p:nvSpPr>
            <p:spPr>
              <a:xfrm>
                <a:off x="1691680" y="332656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L</a:t>
                </a:r>
                <a:endParaRPr lang="fr-FR" sz="2000" dirty="0"/>
              </a:p>
            </p:txBody>
          </p:sp>
        </p:grpSp>
      </p:grpSp>
      <p:grpSp>
        <p:nvGrpSpPr>
          <p:cNvPr id="174" name="Groupe 173"/>
          <p:cNvGrpSpPr/>
          <p:nvPr/>
        </p:nvGrpSpPr>
        <p:grpSpPr>
          <a:xfrm>
            <a:off x="5796136" y="2636912"/>
            <a:ext cx="432048" cy="1152128"/>
            <a:chOff x="1115616" y="2564904"/>
            <a:chExt cx="432048" cy="1152128"/>
          </a:xfrm>
        </p:grpSpPr>
        <p:grpSp>
          <p:nvGrpSpPr>
            <p:cNvPr id="180" name="Groupe 59"/>
            <p:cNvGrpSpPr/>
            <p:nvPr/>
          </p:nvGrpSpPr>
          <p:grpSpPr>
            <a:xfrm>
              <a:off x="1115616" y="2564904"/>
              <a:ext cx="432048" cy="1152128"/>
              <a:chOff x="1043608" y="2492896"/>
              <a:chExt cx="432048" cy="1008112"/>
            </a:xfrm>
          </p:grpSpPr>
          <p:cxnSp>
            <p:nvCxnSpPr>
              <p:cNvPr id="190" name="Connecteur droit 189"/>
              <p:cNvCxnSpPr/>
              <p:nvPr/>
            </p:nvCxnSpPr>
            <p:spPr>
              <a:xfrm>
                <a:off x="1043608" y="2492896"/>
                <a:ext cx="432048" cy="1008112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1" name="Groupe 44"/>
              <p:cNvGrpSpPr/>
              <p:nvPr/>
            </p:nvGrpSpPr>
            <p:grpSpPr>
              <a:xfrm>
                <a:off x="1043608" y="2492896"/>
                <a:ext cx="360040" cy="1008112"/>
                <a:chOff x="1043608" y="2492896"/>
                <a:chExt cx="360040" cy="1008112"/>
              </a:xfrm>
            </p:grpSpPr>
            <p:grpSp>
              <p:nvGrpSpPr>
                <p:cNvPr id="192" name="Groupe 45"/>
                <p:cNvGrpSpPr/>
                <p:nvPr/>
              </p:nvGrpSpPr>
              <p:grpSpPr>
                <a:xfrm>
                  <a:off x="1115616" y="2492896"/>
                  <a:ext cx="288032" cy="1008112"/>
                  <a:chOff x="2699792" y="4509120"/>
                  <a:chExt cx="288032" cy="1008112"/>
                </a:xfrm>
              </p:grpSpPr>
              <p:grpSp>
                <p:nvGrpSpPr>
                  <p:cNvPr id="194" name="Groupe 16"/>
                  <p:cNvGrpSpPr/>
                  <p:nvPr/>
                </p:nvGrpSpPr>
                <p:grpSpPr>
                  <a:xfrm>
                    <a:off x="2699792" y="4509120"/>
                    <a:ext cx="288032" cy="1008112"/>
                    <a:chOff x="2771800" y="4509120"/>
                    <a:chExt cx="288032" cy="1008112"/>
                  </a:xfrm>
                </p:grpSpPr>
                <p:cxnSp>
                  <p:nvCxnSpPr>
                    <p:cNvPr id="196" name="Connecteur droit 195"/>
                    <p:cNvCxnSpPr/>
                    <p:nvPr/>
                  </p:nvCxnSpPr>
                  <p:spPr>
                    <a:xfrm flipH="1">
                      <a:off x="2771800" y="4509120"/>
                      <a:ext cx="288032" cy="1008112"/>
                    </a:xfrm>
                    <a:prstGeom prst="line">
                      <a:avLst/>
                    </a:prstGeom>
                    <a:ln w="3175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97" name="Ellipse 18"/>
                    <p:cNvSpPr/>
                    <p:nvPr/>
                  </p:nvSpPr>
                  <p:spPr>
                    <a:xfrm>
                      <a:off x="2843808" y="4941168"/>
                      <a:ext cx="144016" cy="144016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cxnSp>
                <p:nvCxnSpPr>
                  <p:cNvPr id="195" name="Connecteur droit 194"/>
                  <p:cNvCxnSpPr/>
                  <p:nvPr/>
                </p:nvCxnSpPr>
                <p:spPr>
                  <a:xfrm>
                    <a:off x="2915816" y="4653136"/>
                    <a:ext cx="72008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93" name="Connecteur droit 192"/>
                <p:cNvCxnSpPr/>
                <p:nvPr/>
              </p:nvCxnSpPr>
              <p:spPr>
                <a:xfrm>
                  <a:off x="1043608" y="2636912"/>
                  <a:ext cx="7200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6" name="Connecteur droit 175"/>
            <p:cNvCxnSpPr/>
            <p:nvPr/>
          </p:nvCxnSpPr>
          <p:spPr>
            <a:xfrm flipH="1">
              <a:off x="1187624" y="3573016"/>
              <a:ext cx="720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necteur droit 176"/>
            <p:cNvCxnSpPr/>
            <p:nvPr/>
          </p:nvCxnSpPr>
          <p:spPr>
            <a:xfrm>
              <a:off x="1475656" y="3573016"/>
              <a:ext cx="720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3" name="Groupe 242"/>
          <p:cNvGrpSpPr/>
          <p:nvPr/>
        </p:nvGrpSpPr>
        <p:grpSpPr>
          <a:xfrm>
            <a:off x="5436096" y="2564904"/>
            <a:ext cx="1208621" cy="1264206"/>
            <a:chOff x="5436096" y="2564904"/>
            <a:chExt cx="1208621" cy="1264206"/>
          </a:xfrm>
        </p:grpSpPr>
        <p:sp>
          <p:nvSpPr>
            <p:cNvPr id="234" name="ZoneTexte 233"/>
            <p:cNvSpPr txBox="1"/>
            <p:nvPr/>
          </p:nvSpPr>
          <p:spPr>
            <a:xfrm>
              <a:off x="5436096" y="2564904"/>
              <a:ext cx="4165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sp>
          <p:nvSpPr>
            <p:cNvPr id="235" name="ZoneTexte 234"/>
            <p:cNvSpPr txBox="1"/>
            <p:nvPr/>
          </p:nvSpPr>
          <p:spPr>
            <a:xfrm>
              <a:off x="5508104" y="3429000"/>
              <a:ext cx="4165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G</a:t>
              </a:r>
              <a:endParaRPr lang="fr-FR" sz="2000" dirty="0"/>
            </a:p>
          </p:txBody>
        </p:sp>
        <p:sp>
          <p:nvSpPr>
            <p:cNvPr id="236" name="ZoneTexte 235"/>
            <p:cNvSpPr txBox="1"/>
            <p:nvPr/>
          </p:nvSpPr>
          <p:spPr>
            <a:xfrm>
              <a:off x="6156176" y="2564904"/>
              <a:ext cx="4165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sp>
          <p:nvSpPr>
            <p:cNvPr id="237" name="ZoneTexte 236"/>
            <p:cNvSpPr txBox="1"/>
            <p:nvPr/>
          </p:nvSpPr>
          <p:spPr>
            <a:xfrm>
              <a:off x="6228184" y="3429000"/>
              <a:ext cx="4165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</p:grpSp>
      <p:cxnSp>
        <p:nvCxnSpPr>
          <p:cNvPr id="239" name="Connecteur droit avec flèche 238"/>
          <p:cNvCxnSpPr/>
          <p:nvPr/>
        </p:nvCxnSpPr>
        <p:spPr>
          <a:xfrm flipH="1">
            <a:off x="2843808" y="980728"/>
            <a:ext cx="1296144" cy="86409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Connecteur droit avec flèche 239"/>
          <p:cNvCxnSpPr/>
          <p:nvPr/>
        </p:nvCxnSpPr>
        <p:spPr>
          <a:xfrm>
            <a:off x="4283968" y="980728"/>
            <a:ext cx="936104" cy="93610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3851920" y="1844824"/>
            <a:ext cx="2664296" cy="266429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6660232" y="3861048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× 2</a:t>
            </a:r>
            <a:endParaRPr lang="fr-FR" sz="3200" dirty="0"/>
          </a:p>
        </p:txBody>
      </p:sp>
      <p:grpSp>
        <p:nvGrpSpPr>
          <p:cNvPr id="37" name="Groupe 36"/>
          <p:cNvGrpSpPr/>
          <p:nvPr/>
        </p:nvGrpSpPr>
        <p:grpSpPr>
          <a:xfrm>
            <a:off x="4427984" y="2132856"/>
            <a:ext cx="1138793" cy="1192198"/>
            <a:chOff x="4427984" y="2132856"/>
            <a:chExt cx="1138793" cy="1192198"/>
          </a:xfrm>
        </p:grpSpPr>
        <p:grpSp>
          <p:nvGrpSpPr>
            <p:cNvPr id="7" name="Groupe 53"/>
            <p:cNvGrpSpPr/>
            <p:nvPr/>
          </p:nvGrpSpPr>
          <p:grpSpPr>
            <a:xfrm>
              <a:off x="4427984" y="2132856"/>
              <a:ext cx="1138793" cy="400110"/>
              <a:chOff x="1259632" y="836712"/>
              <a:chExt cx="1138793" cy="400110"/>
            </a:xfrm>
          </p:grpSpPr>
          <p:sp>
            <p:nvSpPr>
              <p:cNvPr id="8" name="ZoneTexte 7"/>
              <p:cNvSpPr txBox="1"/>
              <p:nvPr/>
            </p:nvSpPr>
            <p:spPr>
              <a:xfrm>
                <a:off x="1259632" y="836712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v</a:t>
                </a:r>
                <a:endParaRPr lang="fr-FR" sz="2000" dirty="0"/>
              </a:p>
            </p:txBody>
          </p:sp>
          <p:sp>
            <p:nvSpPr>
              <p:cNvPr id="9" name="ZoneTexte 8"/>
              <p:cNvSpPr txBox="1"/>
              <p:nvPr/>
            </p:nvSpPr>
            <p:spPr>
              <a:xfrm>
                <a:off x="2051720" y="836712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v</a:t>
                </a:r>
                <a:endParaRPr lang="fr-FR" sz="2000" dirty="0"/>
              </a:p>
            </p:txBody>
          </p:sp>
        </p:grpSp>
        <p:sp>
          <p:nvSpPr>
            <p:cNvPr id="28" name="ZoneTexte 27"/>
            <p:cNvSpPr txBox="1"/>
            <p:nvPr/>
          </p:nvSpPr>
          <p:spPr>
            <a:xfrm>
              <a:off x="4499992" y="2924944"/>
              <a:ext cx="346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5220072" y="2924944"/>
              <a:ext cx="346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4788024" y="2204864"/>
            <a:ext cx="3816424" cy="3168352"/>
            <a:chOff x="4788024" y="2204864"/>
            <a:chExt cx="3816424" cy="3168352"/>
          </a:xfrm>
        </p:grpSpPr>
        <p:grpSp>
          <p:nvGrpSpPr>
            <p:cNvPr id="38" name="Groupe 37"/>
            <p:cNvGrpSpPr/>
            <p:nvPr/>
          </p:nvGrpSpPr>
          <p:grpSpPr>
            <a:xfrm>
              <a:off x="4788024" y="2204864"/>
              <a:ext cx="3816424" cy="3168352"/>
              <a:chOff x="4788024" y="2204864"/>
              <a:chExt cx="3816424" cy="3168352"/>
            </a:xfrm>
          </p:grpSpPr>
          <p:grpSp>
            <p:nvGrpSpPr>
              <p:cNvPr id="13" name="Groupe 80"/>
              <p:cNvGrpSpPr/>
              <p:nvPr/>
            </p:nvGrpSpPr>
            <p:grpSpPr>
              <a:xfrm>
                <a:off x="4788024" y="2204864"/>
                <a:ext cx="3816424" cy="3168352"/>
                <a:chOff x="1619672" y="836712"/>
                <a:chExt cx="3816424" cy="3168352"/>
              </a:xfrm>
              <a:solidFill>
                <a:srgbClr val="0070C0"/>
              </a:solidFill>
            </p:grpSpPr>
            <p:grpSp>
              <p:nvGrpSpPr>
                <p:cNvPr id="14" name="Groupe 59"/>
                <p:cNvGrpSpPr/>
                <p:nvPr/>
              </p:nvGrpSpPr>
              <p:grpSpPr>
                <a:xfrm>
                  <a:off x="1619672" y="836712"/>
                  <a:ext cx="432048" cy="1152128"/>
                  <a:chOff x="1043608" y="2492896"/>
                  <a:chExt cx="432048" cy="1008112"/>
                </a:xfrm>
                <a:grpFill/>
              </p:grpSpPr>
              <p:cxnSp>
                <p:nvCxnSpPr>
                  <p:cNvPr id="20" name="Connecteur droit 19"/>
                  <p:cNvCxnSpPr/>
                  <p:nvPr/>
                </p:nvCxnSpPr>
                <p:spPr>
                  <a:xfrm>
                    <a:off x="1043608" y="2492896"/>
                    <a:ext cx="432048" cy="1008112"/>
                  </a:xfrm>
                  <a:prstGeom prst="line">
                    <a:avLst/>
                  </a:prstGeom>
                  <a:grpFill/>
                  <a:ln w="31750"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1" name="Groupe 44"/>
                  <p:cNvGrpSpPr/>
                  <p:nvPr/>
                </p:nvGrpSpPr>
                <p:grpSpPr>
                  <a:xfrm>
                    <a:off x="1043608" y="2492896"/>
                    <a:ext cx="360040" cy="1008112"/>
                    <a:chOff x="1043608" y="2492896"/>
                    <a:chExt cx="360040" cy="1008112"/>
                  </a:xfrm>
                  <a:grpFill/>
                </p:grpSpPr>
                <p:grpSp>
                  <p:nvGrpSpPr>
                    <p:cNvPr id="22" name="Groupe 45"/>
                    <p:cNvGrpSpPr/>
                    <p:nvPr/>
                  </p:nvGrpSpPr>
                  <p:grpSpPr>
                    <a:xfrm>
                      <a:off x="1115616" y="2492896"/>
                      <a:ext cx="288032" cy="1008112"/>
                      <a:chOff x="2699792" y="4509120"/>
                      <a:chExt cx="288032" cy="1008112"/>
                    </a:xfrm>
                    <a:grpFill/>
                  </p:grpSpPr>
                  <p:grpSp>
                    <p:nvGrpSpPr>
                      <p:cNvPr id="24" name="Groupe 16"/>
                      <p:cNvGrpSpPr/>
                      <p:nvPr/>
                    </p:nvGrpSpPr>
                    <p:grpSpPr>
                      <a:xfrm>
                        <a:off x="2699792" y="4509120"/>
                        <a:ext cx="288032" cy="1008112"/>
                        <a:chOff x="2771800" y="4509120"/>
                        <a:chExt cx="288032" cy="1008112"/>
                      </a:xfrm>
                      <a:grpFill/>
                    </p:grpSpPr>
                    <p:cxnSp>
                      <p:nvCxnSpPr>
                        <p:cNvPr id="26" name="Connecteur droit 25"/>
                        <p:cNvCxnSpPr/>
                        <p:nvPr/>
                      </p:nvCxnSpPr>
                      <p:spPr>
                        <a:xfrm flipH="1">
                          <a:off x="2771800" y="4509120"/>
                          <a:ext cx="288032" cy="1008112"/>
                        </a:xfrm>
                        <a:prstGeom prst="line">
                          <a:avLst/>
                        </a:prstGeom>
                        <a:grpFill/>
                        <a:ln w="31750">
                          <a:solidFill>
                            <a:srgbClr val="0070C0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27" name="Ellipse 18"/>
                        <p:cNvSpPr/>
                        <p:nvPr/>
                      </p:nvSpPr>
                      <p:spPr>
                        <a:xfrm>
                          <a:off x="2843808" y="4941168"/>
                          <a:ext cx="144016" cy="144016"/>
                        </a:xfrm>
                        <a:prstGeom prst="ellipse">
                          <a:avLst/>
                        </a:prstGeom>
                        <a:grpFill/>
                        <a:ln>
                          <a:solidFill>
                            <a:srgbClr val="0070C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/>
                        </a:p>
                      </p:txBody>
                    </p:sp>
                  </p:grpSp>
                  <p:cxnSp>
                    <p:nvCxnSpPr>
                      <p:cNvPr id="25" name="Connecteur droit 24"/>
                      <p:cNvCxnSpPr/>
                      <p:nvPr/>
                    </p:nvCxnSpPr>
                    <p:spPr>
                      <a:xfrm>
                        <a:off x="2915816" y="4653136"/>
                        <a:ext cx="72008" cy="0"/>
                      </a:xfrm>
                      <a:prstGeom prst="line">
                        <a:avLst/>
                      </a:prstGeom>
                      <a:grpFill/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23" name="Connecteur droit 22"/>
                    <p:cNvCxnSpPr/>
                    <p:nvPr/>
                  </p:nvCxnSpPr>
                  <p:spPr>
                    <a:xfrm>
                      <a:off x="1043608" y="2636912"/>
                      <a:ext cx="72008" cy="0"/>
                    </a:xfrm>
                    <a:prstGeom prst="line">
                      <a:avLst/>
                    </a:prstGeom>
                    <a:grp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17" name="Connecteur droit 16"/>
                <p:cNvCxnSpPr/>
                <p:nvPr/>
              </p:nvCxnSpPr>
              <p:spPr>
                <a:xfrm flipV="1">
                  <a:off x="5364088" y="3989095"/>
                  <a:ext cx="72008" cy="15969"/>
                </a:xfrm>
                <a:prstGeom prst="line">
                  <a:avLst/>
                </a:prstGeom>
                <a:grpFill/>
                <a:ln w="254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Connecteur droit 30"/>
              <p:cNvCxnSpPr>
                <a:endCxn id="29" idx="1"/>
              </p:cNvCxnSpPr>
              <p:nvPr/>
            </p:nvCxnSpPr>
            <p:spPr>
              <a:xfrm flipV="1">
                <a:off x="5076056" y="3124999"/>
                <a:ext cx="144016" cy="87977"/>
              </a:xfrm>
              <a:prstGeom prst="line">
                <a:avLst/>
              </a:prstGeom>
              <a:solidFill>
                <a:srgbClr val="0070C0"/>
              </a:solidFill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Connecteur droit 33"/>
            <p:cNvCxnSpPr>
              <a:stCxn id="28" idx="3"/>
            </p:cNvCxnSpPr>
            <p:nvPr/>
          </p:nvCxnSpPr>
          <p:spPr>
            <a:xfrm>
              <a:off x="4846697" y="3124999"/>
              <a:ext cx="157351" cy="87977"/>
            </a:xfrm>
            <a:prstGeom prst="line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"/>
          <p:cNvSpPr>
            <a:spLocks noChangeArrowheads="1"/>
          </p:cNvSpPr>
          <p:nvPr/>
        </p:nvSpPr>
        <p:spPr bwMode="auto">
          <a:xfrm>
            <a:off x="539552" y="332656"/>
            <a:ext cx="2664296" cy="266429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1" name="Groupe 30"/>
          <p:cNvGrpSpPr/>
          <p:nvPr/>
        </p:nvGrpSpPr>
        <p:grpSpPr>
          <a:xfrm>
            <a:off x="1475656" y="980728"/>
            <a:ext cx="360040" cy="1192198"/>
            <a:chOff x="971600" y="908720"/>
            <a:chExt cx="360040" cy="1192198"/>
          </a:xfrm>
        </p:grpSpPr>
        <p:sp>
          <p:nvSpPr>
            <p:cNvPr id="24" name="ZoneTexte 23"/>
            <p:cNvSpPr txBox="1"/>
            <p:nvPr/>
          </p:nvSpPr>
          <p:spPr>
            <a:xfrm>
              <a:off x="1043608" y="908720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L</a:t>
              </a:r>
              <a:endParaRPr lang="fr-FR" sz="2000" dirty="0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971600" y="1700808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G</a:t>
              </a:r>
              <a:endParaRPr lang="fr-FR" sz="2000" dirty="0"/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3419872" y="18864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Deuxième division de méiose</a:t>
            </a:r>
            <a:endParaRPr lang="fr-FR" dirty="0"/>
          </a:p>
        </p:txBody>
      </p:sp>
      <p:sp>
        <p:nvSpPr>
          <p:cNvPr id="32" name="Oval 2"/>
          <p:cNvSpPr>
            <a:spLocks noChangeArrowheads="1"/>
          </p:cNvSpPr>
          <p:nvPr/>
        </p:nvSpPr>
        <p:spPr bwMode="auto">
          <a:xfrm>
            <a:off x="611560" y="3356992"/>
            <a:ext cx="2664296" cy="266429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3" name="Groupe 46"/>
          <p:cNvGrpSpPr/>
          <p:nvPr/>
        </p:nvGrpSpPr>
        <p:grpSpPr>
          <a:xfrm>
            <a:off x="1331640" y="4293096"/>
            <a:ext cx="216024" cy="1008112"/>
            <a:chOff x="2771800" y="4509120"/>
            <a:chExt cx="216024" cy="1008112"/>
          </a:xfrm>
        </p:grpSpPr>
        <p:grpSp>
          <p:nvGrpSpPr>
            <p:cNvPr id="35" name="Groupe 45"/>
            <p:cNvGrpSpPr/>
            <p:nvPr/>
          </p:nvGrpSpPr>
          <p:grpSpPr>
            <a:xfrm>
              <a:off x="2771800" y="4509120"/>
              <a:ext cx="144016" cy="1008112"/>
              <a:chOff x="2771800" y="4509120"/>
              <a:chExt cx="144016" cy="1008112"/>
            </a:xfrm>
          </p:grpSpPr>
          <p:grpSp>
            <p:nvGrpSpPr>
              <p:cNvPr id="37" name="Groupe 16"/>
              <p:cNvGrpSpPr/>
              <p:nvPr/>
            </p:nvGrpSpPr>
            <p:grpSpPr>
              <a:xfrm>
                <a:off x="2771800" y="4509120"/>
                <a:ext cx="144016" cy="1008112"/>
                <a:chOff x="2843808" y="4509120"/>
                <a:chExt cx="144016" cy="1008112"/>
              </a:xfrm>
            </p:grpSpPr>
            <p:cxnSp>
              <p:nvCxnSpPr>
                <p:cNvPr id="39" name="Connecteur droit 38"/>
                <p:cNvCxnSpPr/>
                <p:nvPr/>
              </p:nvCxnSpPr>
              <p:spPr>
                <a:xfrm>
                  <a:off x="2915816" y="4509120"/>
                  <a:ext cx="0" cy="1008112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Ellipse 39"/>
                <p:cNvSpPr/>
                <p:nvPr/>
              </p:nvSpPr>
              <p:spPr>
                <a:xfrm>
                  <a:off x="2843808" y="4941168"/>
                  <a:ext cx="144016" cy="144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cxnSp>
            <p:nvCxnSpPr>
              <p:cNvPr id="38" name="Connecteur droit 37"/>
              <p:cNvCxnSpPr/>
              <p:nvPr/>
            </p:nvCxnSpPr>
            <p:spPr>
              <a:xfrm>
                <a:off x="2771800" y="4653136"/>
                <a:ext cx="14401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6" name="Connecteur droit 35"/>
            <p:cNvCxnSpPr/>
            <p:nvPr/>
          </p:nvCxnSpPr>
          <p:spPr>
            <a:xfrm>
              <a:off x="2771800" y="5373216"/>
              <a:ext cx="2160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e 42"/>
          <p:cNvGrpSpPr/>
          <p:nvPr/>
        </p:nvGrpSpPr>
        <p:grpSpPr>
          <a:xfrm>
            <a:off x="899592" y="4221088"/>
            <a:ext cx="360040" cy="1120190"/>
            <a:chOff x="827584" y="980728"/>
            <a:chExt cx="360040" cy="1120190"/>
          </a:xfrm>
        </p:grpSpPr>
        <p:sp>
          <p:nvSpPr>
            <p:cNvPr id="44" name="ZoneTexte 43"/>
            <p:cNvSpPr txBox="1"/>
            <p:nvPr/>
          </p:nvSpPr>
          <p:spPr>
            <a:xfrm>
              <a:off x="827584" y="980728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L</a:t>
              </a:r>
              <a:endParaRPr lang="fr-FR" sz="2000" dirty="0"/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899592" y="1700808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</p:grpSp>
      <p:sp>
        <p:nvSpPr>
          <p:cNvPr id="48" name="Oval 2"/>
          <p:cNvSpPr>
            <a:spLocks noChangeArrowheads="1"/>
          </p:cNvSpPr>
          <p:nvPr/>
        </p:nvSpPr>
        <p:spPr bwMode="auto">
          <a:xfrm>
            <a:off x="5652120" y="3429000"/>
            <a:ext cx="2664296" cy="266429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49" name="Groupe 46"/>
          <p:cNvGrpSpPr/>
          <p:nvPr/>
        </p:nvGrpSpPr>
        <p:grpSpPr>
          <a:xfrm>
            <a:off x="6444208" y="4437112"/>
            <a:ext cx="216024" cy="1008112"/>
            <a:chOff x="2771800" y="4509120"/>
            <a:chExt cx="216024" cy="1008112"/>
          </a:xfrm>
        </p:grpSpPr>
        <p:grpSp>
          <p:nvGrpSpPr>
            <p:cNvPr id="51" name="Groupe 45"/>
            <p:cNvGrpSpPr/>
            <p:nvPr/>
          </p:nvGrpSpPr>
          <p:grpSpPr>
            <a:xfrm>
              <a:off x="2771800" y="4509120"/>
              <a:ext cx="144016" cy="1008112"/>
              <a:chOff x="2771800" y="4509120"/>
              <a:chExt cx="144016" cy="1008112"/>
            </a:xfrm>
          </p:grpSpPr>
          <p:grpSp>
            <p:nvGrpSpPr>
              <p:cNvPr id="53" name="Groupe 16"/>
              <p:cNvGrpSpPr/>
              <p:nvPr/>
            </p:nvGrpSpPr>
            <p:grpSpPr>
              <a:xfrm>
                <a:off x="2771800" y="4509120"/>
                <a:ext cx="144016" cy="1008112"/>
                <a:chOff x="2843808" y="4509120"/>
                <a:chExt cx="144016" cy="1008112"/>
              </a:xfrm>
            </p:grpSpPr>
            <p:cxnSp>
              <p:nvCxnSpPr>
                <p:cNvPr id="55" name="Connecteur droit 54"/>
                <p:cNvCxnSpPr/>
                <p:nvPr/>
              </p:nvCxnSpPr>
              <p:spPr>
                <a:xfrm>
                  <a:off x="2915816" y="4509120"/>
                  <a:ext cx="0" cy="1008112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Ellipse 55"/>
                <p:cNvSpPr/>
                <p:nvPr/>
              </p:nvSpPr>
              <p:spPr>
                <a:xfrm>
                  <a:off x="2843808" y="4941168"/>
                  <a:ext cx="144016" cy="144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cxnSp>
            <p:nvCxnSpPr>
              <p:cNvPr id="54" name="Connecteur droit 53"/>
              <p:cNvCxnSpPr/>
              <p:nvPr/>
            </p:nvCxnSpPr>
            <p:spPr>
              <a:xfrm>
                <a:off x="2771800" y="4653136"/>
                <a:ext cx="14401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2" name="Connecteur droit 51"/>
            <p:cNvCxnSpPr/>
            <p:nvPr/>
          </p:nvCxnSpPr>
          <p:spPr>
            <a:xfrm>
              <a:off x="2771800" y="5373216"/>
              <a:ext cx="2160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e 58"/>
          <p:cNvGrpSpPr/>
          <p:nvPr/>
        </p:nvGrpSpPr>
        <p:grpSpPr>
          <a:xfrm>
            <a:off x="6084168" y="4365104"/>
            <a:ext cx="360040" cy="1120190"/>
            <a:chOff x="899592" y="980728"/>
            <a:chExt cx="360040" cy="1120190"/>
          </a:xfrm>
        </p:grpSpPr>
        <p:sp>
          <p:nvSpPr>
            <p:cNvPr id="60" name="ZoneTexte 59"/>
            <p:cNvSpPr txBox="1"/>
            <p:nvPr/>
          </p:nvSpPr>
          <p:spPr>
            <a:xfrm>
              <a:off x="899592" y="980728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971600" y="1700808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G</a:t>
              </a:r>
              <a:endParaRPr lang="fr-FR" sz="2000" dirty="0"/>
            </a:p>
          </p:txBody>
        </p:sp>
      </p:grpSp>
      <p:sp>
        <p:nvSpPr>
          <p:cNvPr id="63" name="Oval 2"/>
          <p:cNvSpPr>
            <a:spLocks noChangeArrowheads="1"/>
          </p:cNvSpPr>
          <p:nvPr/>
        </p:nvSpPr>
        <p:spPr bwMode="auto">
          <a:xfrm>
            <a:off x="5292080" y="476672"/>
            <a:ext cx="2664296" cy="266429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64" name="Groupe 46"/>
          <p:cNvGrpSpPr/>
          <p:nvPr/>
        </p:nvGrpSpPr>
        <p:grpSpPr>
          <a:xfrm>
            <a:off x="6012160" y="1196752"/>
            <a:ext cx="216024" cy="1008112"/>
            <a:chOff x="2771800" y="4509120"/>
            <a:chExt cx="216024" cy="1008112"/>
          </a:xfrm>
        </p:grpSpPr>
        <p:grpSp>
          <p:nvGrpSpPr>
            <p:cNvPr id="66" name="Groupe 45"/>
            <p:cNvGrpSpPr/>
            <p:nvPr/>
          </p:nvGrpSpPr>
          <p:grpSpPr>
            <a:xfrm>
              <a:off x="2771800" y="4509120"/>
              <a:ext cx="144016" cy="1008112"/>
              <a:chOff x="2771800" y="4509120"/>
              <a:chExt cx="144016" cy="1008112"/>
            </a:xfrm>
          </p:grpSpPr>
          <p:grpSp>
            <p:nvGrpSpPr>
              <p:cNvPr id="68" name="Groupe 16"/>
              <p:cNvGrpSpPr/>
              <p:nvPr/>
            </p:nvGrpSpPr>
            <p:grpSpPr>
              <a:xfrm>
                <a:off x="2771800" y="4509120"/>
                <a:ext cx="144016" cy="1008112"/>
                <a:chOff x="2843808" y="4509120"/>
                <a:chExt cx="144016" cy="1008112"/>
              </a:xfrm>
            </p:grpSpPr>
            <p:cxnSp>
              <p:nvCxnSpPr>
                <p:cNvPr id="70" name="Connecteur droit 69"/>
                <p:cNvCxnSpPr/>
                <p:nvPr/>
              </p:nvCxnSpPr>
              <p:spPr>
                <a:xfrm>
                  <a:off x="2915816" y="4509120"/>
                  <a:ext cx="0" cy="1008112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Ellipse 70"/>
                <p:cNvSpPr/>
                <p:nvPr/>
              </p:nvSpPr>
              <p:spPr>
                <a:xfrm>
                  <a:off x="2843808" y="4941168"/>
                  <a:ext cx="144016" cy="144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cxnSp>
            <p:nvCxnSpPr>
              <p:cNvPr id="69" name="Connecteur droit 68"/>
              <p:cNvCxnSpPr/>
              <p:nvPr/>
            </p:nvCxnSpPr>
            <p:spPr>
              <a:xfrm>
                <a:off x="2771800" y="4653136"/>
                <a:ext cx="14401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7" name="Connecteur droit 66"/>
            <p:cNvCxnSpPr/>
            <p:nvPr/>
          </p:nvCxnSpPr>
          <p:spPr>
            <a:xfrm>
              <a:off x="2771800" y="5373216"/>
              <a:ext cx="2160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e 73"/>
          <p:cNvGrpSpPr/>
          <p:nvPr/>
        </p:nvGrpSpPr>
        <p:grpSpPr>
          <a:xfrm>
            <a:off x="5580112" y="1124744"/>
            <a:ext cx="432048" cy="1120190"/>
            <a:chOff x="827584" y="980728"/>
            <a:chExt cx="432048" cy="1120190"/>
          </a:xfrm>
        </p:grpSpPr>
        <p:sp>
          <p:nvSpPr>
            <p:cNvPr id="75" name="ZoneTexte 74"/>
            <p:cNvSpPr txBox="1"/>
            <p:nvPr/>
          </p:nvSpPr>
          <p:spPr>
            <a:xfrm>
              <a:off x="827584" y="980728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971600" y="1700808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</p:grpSp>
      <p:sp>
        <p:nvSpPr>
          <p:cNvPr id="78" name="ZoneTexte 77"/>
          <p:cNvSpPr txBox="1"/>
          <p:nvPr/>
        </p:nvSpPr>
        <p:spPr>
          <a:xfrm>
            <a:off x="251520" y="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Fort % (LG/)</a:t>
            </a:r>
            <a:endParaRPr lang="fr-FR" dirty="0"/>
          </a:p>
        </p:txBody>
      </p:sp>
      <p:sp>
        <p:nvSpPr>
          <p:cNvPr id="79" name="ZoneTexte 78"/>
          <p:cNvSpPr txBox="1"/>
          <p:nvPr/>
        </p:nvSpPr>
        <p:spPr>
          <a:xfrm>
            <a:off x="251520" y="306896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Faible % (Lb/)</a:t>
            </a:r>
            <a:endParaRPr lang="fr-FR" dirty="0"/>
          </a:p>
        </p:txBody>
      </p:sp>
      <p:sp>
        <p:nvSpPr>
          <p:cNvPr id="80" name="ZoneTexte 79"/>
          <p:cNvSpPr txBox="1"/>
          <p:nvPr/>
        </p:nvSpPr>
        <p:spPr>
          <a:xfrm>
            <a:off x="5796136" y="11663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Fort % (</a:t>
            </a:r>
            <a:r>
              <a:rPr lang="fr-FR" dirty="0" err="1" smtClean="0"/>
              <a:t>vb</a:t>
            </a:r>
            <a:r>
              <a:rPr lang="fr-FR" dirty="0" smtClean="0"/>
              <a:t>/)</a:t>
            </a:r>
            <a:endParaRPr lang="fr-FR" dirty="0"/>
          </a:p>
        </p:txBody>
      </p:sp>
      <p:sp>
        <p:nvSpPr>
          <p:cNvPr id="81" name="ZoneTexte 80"/>
          <p:cNvSpPr txBox="1"/>
          <p:nvPr/>
        </p:nvSpPr>
        <p:spPr>
          <a:xfrm>
            <a:off x="5436096" y="321297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Faible %(</a:t>
            </a:r>
            <a:r>
              <a:rPr lang="fr-FR" dirty="0" err="1" smtClean="0"/>
              <a:t>vG</a:t>
            </a:r>
            <a:r>
              <a:rPr lang="fr-FR" dirty="0" smtClean="0"/>
              <a:t>/)</a:t>
            </a:r>
            <a:endParaRPr lang="fr-FR" dirty="0"/>
          </a:p>
        </p:txBody>
      </p:sp>
      <p:grpSp>
        <p:nvGrpSpPr>
          <p:cNvPr id="86" name="Groupe 85"/>
          <p:cNvGrpSpPr/>
          <p:nvPr/>
        </p:nvGrpSpPr>
        <p:grpSpPr>
          <a:xfrm rot="16200000">
            <a:off x="6952910" y="1480138"/>
            <a:ext cx="3096344" cy="801380"/>
            <a:chOff x="539552" y="6021288"/>
            <a:chExt cx="3096344" cy="801380"/>
          </a:xfrm>
        </p:grpSpPr>
        <p:sp>
          <p:nvSpPr>
            <p:cNvPr id="83" name="Accolade ouvrante 82"/>
            <p:cNvSpPr/>
            <p:nvPr/>
          </p:nvSpPr>
          <p:spPr>
            <a:xfrm rot="16200000">
              <a:off x="1871700" y="4689140"/>
              <a:ext cx="432048" cy="3096344"/>
            </a:xfrm>
            <a:prstGeom prst="leftBrace">
              <a:avLst>
                <a:gd name="adj1" fmla="val 8333"/>
                <a:gd name="adj2" fmla="val 53531"/>
              </a:avLst>
            </a:prstGeom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827584" y="645333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Gamètes parentaux</a:t>
              </a:r>
              <a:endParaRPr lang="fr-FR" dirty="0"/>
            </a:p>
          </p:txBody>
        </p:sp>
      </p:grpSp>
      <p:grpSp>
        <p:nvGrpSpPr>
          <p:cNvPr id="90" name="Groupe 89"/>
          <p:cNvGrpSpPr/>
          <p:nvPr/>
        </p:nvGrpSpPr>
        <p:grpSpPr>
          <a:xfrm rot="16200000">
            <a:off x="7024918" y="4648490"/>
            <a:ext cx="3096344" cy="801380"/>
            <a:chOff x="5292080" y="6056620"/>
            <a:chExt cx="3096344" cy="801380"/>
          </a:xfrm>
        </p:grpSpPr>
        <p:sp>
          <p:nvSpPr>
            <p:cNvPr id="88" name="Accolade ouvrante 87"/>
            <p:cNvSpPr/>
            <p:nvPr/>
          </p:nvSpPr>
          <p:spPr>
            <a:xfrm rot="16200000">
              <a:off x="6624228" y="4724472"/>
              <a:ext cx="432048" cy="3096344"/>
            </a:xfrm>
            <a:prstGeom prst="leftBrace">
              <a:avLst>
                <a:gd name="adj1" fmla="val 8333"/>
                <a:gd name="adj2" fmla="val 53531"/>
              </a:avLst>
            </a:prstGeom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9" name="ZoneTexte 88"/>
            <p:cNvSpPr txBox="1"/>
            <p:nvPr/>
          </p:nvSpPr>
          <p:spPr>
            <a:xfrm>
              <a:off x="5580112" y="6488668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Gamètes recombinés</a:t>
              </a:r>
              <a:endParaRPr lang="fr-FR" dirty="0"/>
            </a:p>
          </p:txBody>
        </p:sp>
      </p:grpSp>
      <p:grpSp>
        <p:nvGrpSpPr>
          <p:cNvPr id="57" name="Groupe 56"/>
          <p:cNvGrpSpPr/>
          <p:nvPr/>
        </p:nvGrpSpPr>
        <p:grpSpPr>
          <a:xfrm>
            <a:off x="1835696" y="1052736"/>
            <a:ext cx="144016" cy="1008112"/>
            <a:chOff x="1835696" y="1052736"/>
            <a:chExt cx="144016" cy="1008112"/>
          </a:xfrm>
        </p:grpSpPr>
        <p:grpSp>
          <p:nvGrpSpPr>
            <p:cNvPr id="10" name="Groupe 45"/>
            <p:cNvGrpSpPr/>
            <p:nvPr/>
          </p:nvGrpSpPr>
          <p:grpSpPr>
            <a:xfrm>
              <a:off x="1835696" y="1052736"/>
              <a:ext cx="144016" cy="1008112"/>
              <a:chOff x="2771800" y="4509120"/>
              <a:chExt cx="144016" cy="1008112"/>
            </a:xfrm>
          </p:grpSpPr>
          <p:grpSp>
            <p:nvGrpSpPr>
              <p:cNvPr id="13" name="Groupe 16"/>
              <p:cNvGrpSpPr/>
              <p:nvPr/>
            </p:nvGrpSpPr>
            <p:grpSpPr>
              <a:xfrm>
                <a:off x="2771800" y="4509120"/>
                <a:ext cx="144016" cy="1008112"/>
                <a:chOff x="2843808" y="4509120"/>
                <a:chExt cx="144016" cy="1008112"/>
              </a:xfrm>
            </p:grpSpPr>
            <p:cxnSp>
              <p:nvCxnSpPr>
                <p:cNvPr id="15" name="Connecteur droit 14"/>
                <p:cNvCxnSpPr/>
                <p:nvPr/>
              </p:nvCxnSpPr>
              <p:spPr>
                <a:xfrm>
                  <a:off x="2915816" y="4509120"/>
                  <a:ext cx="0" cy="1008112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Ellipse 15"/>
                <p:cNvSpPr/>
                <p:nvPr/>
              </p:nvSpPr>
              <p:spPr>
                <a:xfrm>
                  <a:off x="2843808" y="4941168"/>
                  <a:ext cx="144016" cy="144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cxnSp>
            <p:nvCxnSpPr>
              <p:cNvPr id="14" name="Connecteur droit 13"/>
              <p:cNvCxnSpPr/>
              <p:nvPr/>
            </p:nvCxnSpPr>
            <p:spPr>
              <a:xfrm>
                <a:off x="2771800" y="4653136"/>
                <a:ext cx="14401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2" name="Connecteur droit 81"/>
            <p:cNvCxnSpPr/>
            <p:nvPr/>
          </p:nvCxnSpPr>
          <p:spPr>
            <a:xfrm>
              <a:off x="1835696" y="1988840"/>
              <a:ext cx="1440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/>
      <p:bldP spid="8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2699792" y="1484784"/>
            <a:ext cx="2664296" cy="266429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" name="Groupe 46"/>
          <p:cNvGrpSpPr/>
          <p:nvPr/>
        </p:nvGrpSpPr>
        <p:grpSpPr>
          <a:xfrm>
            <a:off x="3347864" y="2492896"/>
            <a:ext cx="144016" cy="1008112"/>
            <a:chOff x="2771800" y="4509120"/>
            <a:chExt cx="144016" cy="1008112"/>
          </a:xfrm>
          <a:solidFill>
            <a:schemeClr val="accent1"/>
          </a:solidFill>
        </p:grpSpPr>
        <p:grpSp>
          <p:nvGrpSpPr>
            <p:cNvPr id="7" name="Groupe 45"/>
            <p:cNvGrpSpPr/>
            <p:nvPr/>
          </p:nvGrpSpPr>
          <p:grpSpPr>
            <a:xfrm>
              <a:off x="2771800" y="4509120"/>
              <a:ext cx="144016" cy="1008112"/>
              <a:chOff x="2771800" y="4509120"/>
              <a:chExt cx="144016" cy="1008112"/>
            </a:xfrm>
            <a:grpFill/>
          </p:grpSpPr>
          <p:grpSp>
            <p:nvGrpSpPr>
              <p:cNvPr id="9" name="Groupe 16"/>
              <p:cNvGrpSpPr/>
              <p:nvPr/>
            </p:nvGrpSpPr>
            <p:grpSpPr>
              <a:xfrm>
                <a:off x="2771800" y="4509120"/>
                <a:ext cx="144016" cy="1008112"/>
                <a:chOff x="2843808" y="4509120"/>
                <a:chExt cx="144016" cy="1008112"/>
              </a:xfrm>
              <a:grpFill/>
            </p:grpSpPr>
            <p:cxnSp>
              <p:nvCxnSpPr>
                <p:cNvPr id="11" name="Connecteur droit 10"/>
                <p:cNvCxnSpPr/>
                <p:nvPr/>
              </p:nvCxnSpPr>
              <p:spPr>
                <a:xfrm>
                  <a:off x="2915816" y="4509120"/>
                  <a:ext cx="0" cy="1008112"/>
                </a:xfrm>
                <a:prstGeom prst="line">
                  <a:avLst/>
                </a:prstGeom>
                <a:grpFill/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Ellipse 11"/>
                <p:cNvSpPr/>
                <p:nvPr/>
              </p:nvSpPr>
              <p:spPr>
                <a:xfrm>
                  <a:off x="2843808" y="4941168"/>
                  <a:ext cx="144016" cy="144016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cxnSp>
            <p:nvCxnSpPr>
              <p:cNvPr id="10" name="Connecteur droit 9"/>
              <p:cNvCxnSpPr/>
              <p:nvPr/>
            </p:nvCxnSpPr>
            <p:spPr>
              <a:xfrm>
                <a:off x="2771800" y="4653136"/>
                <a:ext cx="144016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Connecteur droit 7"/>
            <p:cNvCxnSpPr/>
            <p:nvPr/>
          </p:nvCxnSpPr>
          <p:spPr>
            <a:xfrm>
              <a:off x="2771800" y="5373216"/>
              <a:ext cx="144016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e 14"/>
          <p:cNvGrpSpPr/>
          <p:nvPr/>
        </p:nvGrpSpPr>
        <p:grpSpPr>
          <a:xfrm>
            <a:off x="2915816" y="2420888"/>
            <a:ext cx="360040" cy="1120190"/>
            <a:chOff x="827584" y="980728"/>
            <a:chExt cx="360040" cy="1120190"/>
          </a:xfrm>
        </p:grpSpPr>
        <p:sp>
          <p:nvSpPr>
            <p:cNvPr id="16" name="ZoneTexte 15"/>
            <p:cNvSpPr txBox="1"/>
            <p:nvPr/>
          </p:nvSpPr>
          <p:spPr>
            <a:xfrm>
              <a:off x="827584" y="980728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899592" y="1700808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</p:grpSp>
      <p:sp>
        <p:nvSpPr>
          <p:cNvPr id="18" name="ZoneTexte 17"/>
          <p:cNvSpPr txBox="1"/>
          <p:nvPr/>
        </p:nvSpPr>
        <p:spPr>
          <a:xfrm>
            <a:off x="5292080" y="3501008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× 4</a:t>
            </a:r>
            <a:endParaRPr lang="fr-FR" sz="3200" dirty="0"/>
          </a:p>
        </p:txBody>
      </p:sp>
      <p:sp>
        <p:nvSpPr>
          <p:cNvPr id="19" name="ZoneTexte 18"/>
          <p:cNvSpPr txBox="1"/>
          <p:nvPr/>
        </p:nvSpPr>
        <p:spPr>
          <a:xfrm>
            <a:off x="2771800" y="105273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100% (</a:t>
            </a:r>
            <a:r>
              <a:rPr lang="fr-FR" dirty="0" err="1" smtClean="0"/>
              <a:t>vb</a:t>
            </a:r>
            <a:r>
              <a:rPr lang="fr-FR" dirty="0" smtClean="0"/>
              <a:t>/)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0" y="1700808"/>
            <a:ext cx="2195736" cy="244827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" name="Groupe 4"/>
          <p:cNvGrpSpPr/>
          <p:nvPr/>
        </p:nvGrpSpPr>
        <p:grpSpPr>
          <a:xfrm>
            <a:off x="107504" y="2132856"/>
            <a:ext cx="1946899" cy="1120190"/>
            <a:chOff x="755576" y="2132856"/>
            <a:chExt cx="2321857" cy="1273418"/>
          </a:xfrm>
        </p:grpSpPr>
        <p:sp>
          <p:nvSpPr>
            <p:cNvPr id="6" name="ZoneTexte 5"/>
            <p:cNvSpPr txBox="1"/>
            <p:nvPr/>
          </p:nvSpPr>
          <p:spPr>
            <a:xfrm>
              <a:off x="755576" y="2132856"/>
              <a:ext cx="346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L</a:t>
              </a:r>
              <a:endParaRPr lang="fr-FR" sz="2000" dirty="0"/>
            </a:p>
          </p:txBody>
        </p:sp>
        <p:grpSp>
          <p:nvGrpSpPr>
            <p:cNvPr id="7" name="Groupe 152"/>
            <p:cNvGrpSpPr/>
            <p:nvPr/>
          </p:nvGrpSpPr>
          <p:grpSpPr>
            <a:xfrm>
              <a:off x="841452" y="2132856"/>
              <a:ext cx="2235981" cy="1273418"/>
              <a:chOff x="841452" y="2132856"/>
              <a:chExt cx="2235981" cy="1273418"/>
            </a:xfrm>
          </p:grpSpPr>
          <p:sp>
            <p:nvSpPr>
              <p:cNvPr id="8" name="ZoneTexte 7"/>
              <p:cNvSpPr txBox="1"/>
              <p:nvPr/>
            </p:nvSpPr>
            <p:spPr>
              <a:xfrm>
                <a:off x="2555776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9" name="ZoneTexte 8"/>
              <p:cNvSpPr txBox="1"/>
              <p:nvPr/>
            </p:nvSpPr>
            <p:spPr>
              <a:xfrm>
                <a:off x="841452" y="2869576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G</a:t>
                </a:r>
                <a:endParaRPr lang="fr-FR" sz="2000" dirty="0"/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1957843" y="2951434"/>
                <a:ext cx="346705" cy="45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b</a:t>
                </a:r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2730728" y="2869576"/>
                <a:ext cx="346705" cy="45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>
                <a:off x="1835696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13" name="ZoneTexte 12"/>
              <p:cNvSpPr txBox="1"/>
              <p:nvPr/>
            </p:nvSpPr>
            <p:spPr>
              <a:xfrm>
                <a:off x="1475656" y="2132856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L</a:t>
                </a:r>
                <a:endParaRPr lang="fr-FR" sz="2000" dirty="0"/>
              </a:p>
            </p:txBody>
          </p:sp>
          <p:sp>
            <p:nvSpPr>
              <p:cNvPr id="14" name="ZoneTexte 13"/>
              <p:cNvSpPr txBox="1"/>
              <p:nvPr/>
            </p:nvSpPr>
            <p:spPr>
              <a:xfrm>
                <a:off x="1614338" y="2869576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G</a:t>
                </a:r>
                <a:endParaRPr lang="fr-FR" sz="2000" dirty="0"/>
              </a:p>
            </p:txBody>
          </p:sp>
        </p:grpSp>
      </p:grpSp>
      <p:grpSp>
        <p:nvGrpSpPr>
          <p:cNvPr id="51" name="Groupe 50"/>
          <p:cNvGrpSpPr/>
          <p:nvPr/>
        </p:nvGrpSpPr>
        <p:grpSpPr>
          <a:xfrm>
            <a:off x="467544" y="2132856"/>
            <a:ext cx="1296144" cy="1013495"/>
            <a:chOff x="611560" y="2132856"/>
            <a:chExt cx="1545772" cy="1152128"/>
          </a:xfrm>
        </p:grpSpPr>
        <p:grpSp>
          <p:nvGrpSpPr>
            <p:cNvPr id="50" name="Groupe 49"/>
            <p:cNvGrpSpPr/>
            <p:nvPr/>
          </p:nvGrpSpPr>
          <p:grpSpPr>
            <a:xfrm>
              <a:off x="611560" y="2132856"/>
              <a:ext cx="1512168" cy="1152128"/>
              <a:chOff x="611560" y="2132856"/>
              <a:chExt cx="1512168" cy="1152128"/>
            </a:xfrm>
          </p:grpSpPr>
          <p:grpSp>
            <p:nvGrpSpPr>
              <p:cNvPr id="32" name="Groupe 59"/>
              <p:cNvGrpSpPr/>
              <p:nvPr/>
            </p:nvGrpSpPr>
            <p:grpSpPr>
              <a:xfrm>
                <a:off x="611560" y="2132856"/>
                <a:ext cx="432048" cy="1152128"/>
                <a:chOff x="1043608" y="2492896"/>
                <a:chExt cx="432048" cy="1008112"/>
              </a:xfrm>
            </p:grpSpPr>
            <p:cxnSp>
              <p:nvCxnSpPr>
                <p:cNvPr id="42" name="Connecteur droit 41"/>
                <p:cNvCxnSpPr/>
                <p:nvPr/>
              </p:nvCxnSpPr>
              <p:spPr>
                <a:xfrm>
                  <a:off x="1043608" y="2492896"/>
                  <a:ext cx="432048" cy="1008112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3" name="Groupe 44"/>
                <p:cNvGrpSpPr/>
                <p:nvPr/>
              </p:nvGrpSpPr>
              <p:grpSpPr>
                <a:xfrm>
                  <a:off x="1043608" y="2492896"/>
                  <a:ext cx="360040" cy="1008112"/>
                  <a:chOff x="1043608" y="2492896"/>
                  <a:chExt cx="360040" cy="1008112"/>
                </a:xfrm>
              </p:grpSpPr>
              <p:grpSp>
                <p:nvGrpSpPr>
                  <p:cNvPr id="44" name="Groupe 45"/>
                  <p:cNvGrpSpPr/>
                  <p:nvPr/>
                </p:nvGrpSpPr>
                <p:grpSpPr>
                  <a:xfrm>
                    <a:off x="1115616" y="2492896"/>
                    <a:ext cx="288032" cy="1008112"/>
                    <a:chOff x="2699792" y="4509120"/>
                    <a:chExt cx="288032" cy="1008112"/>
                  </a:xfrm>
                </p:grpSpPr>
                <p:grpSp>
                  <p:nvGrpSpPr>
                    <p:cNvPr id="46" name="Groupe 16"/>
                    <p:cNvGrpSpPr/>
                    <p:nvPr/>
                  </p:nvGrpSpPr>
                  <p:grpSpPr>
                    <a:xfrm>
                      <a:off x="2699792" y="4509120"/>
                      <a:ext cx="288032" cy="1008112"/>
                      <a:chOff x="2771800" y="4509120"/>
                      <a:chExt cx="288032" cy="1008112"/>
                    </a:xfrm>
                  </p:grpSpPr>
                  <p:cxnSp>
                    <p:nvCxnSpPr>
                      <p:cNvPr id="48" name="Connecteur droit 47"/>
                      <p:cNvCxnSpPr/>
                      <p:nvPr/>
                    </p:nvCxnSpPr>
                    <p:spPr>
                      <a:xfrm flipH="1">
                        <a:off x="2771800" y="4509120"/>
                        <a:ext cx="288032" cy="1008112"/>
                      </a:xfrm>
                      <a:prstGeom prst="line">
                        <a:avLst/>
                      </a:prstGeom>
                      <a:ln w="3175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49" name="Ellipse 48"/>
                      <p:cNvSpPr/>
                      <p:nvPr/>
                    </p:nvSpPr>
                    <p:spPr>
                      <a:xfrm>
                        <a:off x="2843808" y="4941168"/>
                        <a:ext cx="144016" cy="144016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cxnSp>
                  <p:nvCxnSpPr>
                    <p:cNvPr id="47" name="Connecteur droit 16"/>
                    <p:cNvCxnSpPr/>
                    <p:nvPr/>
                  </p:nvCxnSpPr>
                  <p:spPr>
                    <a:xfrm>
                      <a:off x="2915816" y="4653136"/>
                      <a:ext cx="72008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45" name="Connecteur droit 35"/>
                  <p:cNvCxnSpPr/>
                  <p:nvPr/>
                </p:nvCxnSpPr>
                <p:spPr>
                  <a:xfrm>
                    <a:off x="1043608" y="2636912"/>
                    <a:ext cx="72008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3" name="Groupe 60"/>
              <p:cNvGrpSpPr/>
              <p:nvPr/>
            </p:nvGrpSpPr>
            <p:grpSpPr>
              <a:xfrm>
                <a:off x="1691680" y="2132856"/>
                <a:ext cx="432048" cy="1152128"/>
                <a:chOff x="1043608" y="2492896"/>
                <a:chExt cx="432048" cy="1008112"/>
              </a:xfrm>
              <a:solidFill>
                <a:schemeClr val="accent1"/>
              </a:solidFill>
            </p:grpSpPr>
            <p:cxnSp>
              <p:nvCxnSpPr>
                <p:cNvPr id="34" name="Connecteur droit 33"/>
                <p:cNvCxnSpPr/>
                <p:nvPr/>
              </p:nvCxnSpPr>
              <p:spPr>
                <a:xfrm>
                  <a:off x="1043608" y="2492896"/>
                  <a:ext cx="432048" cy="1008112"/>
                </a:xfrm>
                <a:prstGeom prst="line">
                  <a:avLst/>
                </a:prstGeom>
                <a:grpFill/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5" name="Groupe 44"/>
                <p:cNvGrpSpPr/>
                <p:nvPr/>
              </p:nvGrpSpPr>
              <p:grpSpPr>
                <a:xfrm>
                  <a:off x="1043608" y="2492896"/>
                  <a:ext cx="360040" cy="1008112"/>
                  <a:chOff x="1043608" y="2492896"/>
                  <a:chExt cx="360040" cy="1008112"/>
                </a:xfrm>
                <a:grpFill/>
              </p:grpSpPr>
              <p:grpSp>
                <p:nvGrpSpPr>
                  <p:cNvPr id="36" name="Groupe 45"/>
                  <p:cNvGrpSpPr/>
                  <p:nvPr/>
                </p:nvGrpSpPr>
                <p:grpSpPr>
                  <a:xfrm>
                    <a:off x="1115616" y="2492896"/>
                    <a:ext cx="288032" cy="1008112"/>
                    <a:chOff x="2699792" y="4509120"/>
                    <a:chExt cx="288032" cy="1008112"/>
                  </a:xfrm>
                  <a:grpFill/>
                </p:grpSpPr>
                <p:grpSp>
                  <p:nvGrpSpPr>
                    <p:cNvPr id="38" name="Groupe 16"/>
                    <p:cNvGrpSpPr/>
                    <p:nvPr/>
                  </p:nvGrpSpPr>
                  <p:grpSpPr>
                    <a:xfrm>
                      <a:off x="2699792" y="4509120"/>
                      <a:ext cx="288032" cy="1008112"/>
                      <a:chOff x="2771800" y="4509120"/>
                      <a:chExt cx="288032" cy="1008112"/>
                    </a:xfrm>
                    <a:grpFill/>
                  </p:grpSpPr>
                  <p:cxnSp>
                    <p:nvCxnSpPr>
                      <p:cNvPr id="40" name="Connecteur droit 39"/>
                      <p:cNvCxnSpPr/>
                      <p:nvPr/>
                    </p:nvCxnSpPr>
                    <p:spPr>
                      <a:xfrm flipH="1">
                        <a:off x="2771800" y="4509120"/>
                        <a:ext cx="288032" cy="1008112"/>
                      </a:xfrm>
                      <a:prstGeom prst="line">
                        <a:avLst/>
                      </a:prstGeom>
                      <a:grpFill/>
                      <a:ln w="31750">
                        <a:solidFill>
                          <a:srgbClr val="0070C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41" name="Ellipse 40"/>
                      <p:cNvSpPr/>
                      <p:nvPr/>
                    </p:nvSpPr>
                    <p:spPr>
                      <a:xfrm>
                        <a:off x="2843808" y="4941168"/>
                        <a:ext cx="144016" cy="144016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0070C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cxnSp>
                  <p:nvCxnSpPr>
                    <p:cNvPr id="39" name="Connecteur droit 38"/>
                    <p:cNvCxnSpPr/>
                    <p:nvPr/>
                  </p:nvCxnSpPr>
                  <p:spPr>
                    <a:xfrm>
                      <a:off x="2915816" y="4653136"/>
                      <a:ext cx="72008" cy="0"/>
                    </a:xfrm>
                    <a:prstGeom prst="line">
                      <a:avLst/>
                    </a:prstGeom>
                    <a:grp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7" name="Connecteur droit 36"/>
                  <p:cNvCxnSpPr/>
                  <p:nvPr/>
                </p:nvCxnSpPr>
                <p:spPr>
                  <a:xfrm>
                    <a:off x="1043608" y="2636912"/>
                    <a:ext cx="72008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20" name="Connecteur droit 19"/>
            <p:cNvCxnSpPr>
              <a:endCxn id="14" idx="1"/>
            </p:cNvCxnSpPr>
            <p:nvPr/>
          </p:nvCxnSpPr>
          <p:spPr>
            <a:xfrm flipV="1">
              <a:off x="869189" y="3069631"/>
              <a:ext cx="171752" cy="4551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>
              <a:stCxn id="9" idx="3"/>
            </p:cNvCxnSpPr>
            <p:nvPr/>
          </p:nvCxnSpPr>
          <p:spPr>
            <a:xfrm>
              <a:off x="614760" y="3069631"/>
              <a:ext cx="168554" cy="4551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>
              <a:stCxn id="10" idx="3"/>
            </p:cNvCxnSpPr>
            <p:nvPr/>
          </p:nvCxnSpPr>
          <p:spPr>
            <a:xfrm>
              <a:off x="1731150" y="3178854"/>
              <a:ext cx="168553" cy="1815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 flipV="1">
              <a:off x="1985580" y="3197008"/>
              <a:ext cx="171752" cy="8185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Oval 2"/>
          <p:cNvSpPr>
            <a:spLocks noChangeArrowheads="1"/>
          </p:cNvSpPr>
          <p:nvPr/>
        </p:nvSpPr>
        <p:spPr bwMode="auto">
          <a:xfrm>
            <a:off x="2267744" y="1772816"/>
            <a:ext cx="2339752" cy="252028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64" name="Groupe 63"/>
          <p:cNvGrpSpPr/>
          <p:nvPr/>
        </p:nvGrpSpPr>
        <p:grpSpPr>
          <a:xfrm>
            <a:off x="2843808" y="2204864"/>
            <a:ext cx="1296144" cy="1013495"/>
            <a:chOff x="611560" y="2132856"/>
            <a:chExt cx="1545772" cy="1152128"/>
          </a:xfrm>
        </p:grpSpPr>
        <p:grpSp>
          <p:nvGrpSpPr>
            <p:cNvPr id="65" name="Groupe 49"/>
            <p:cNvGrpSpPr/>
            <p:nvPr/>
          </p:nvGrpSpPr>
          <p:grpSpPr>
            <a:xfrm>
              <a:off x="611560" y="2132856"/>
              <a:ext cx="1512168" cy="1152128"/>
              <a:chOff x="611560" y="2132856"/>
              <a:chExt cx="1512168" cy="1152128"/>
            </a:xfrm>
          </p:grpSpPr>
          <p:grpSp>
            <p:nvGrpSpPr>
              <p:cNvPr id="70" name="Groupe 59"/>
              <p:cNvGrpSpPr/>
              <p:nvPr/>
            </p:nvGrpSpPr>
            <p:grpSpPr>
              <a:xfrm>
                <a:off x="611560" y="2132856"/>
                <a:ext cx="432048" cy="1152128"/>
                <a:chOff x="1043608" y="2492896"/>
                <a:chExt cx="432048" cy="1008112"/>
              </a:xfrm>
            </p:grpSpPr>
            <p:cxnSp>
              <p:nvCxnSpPr>
                <p:cNvPr id="90" name="Connecteur droit 89"/>
                <p:cNvCxnSpPr/>
                <p:nvPr/>
              </p:nvCxnSpPr>
              <p:spPr>
                <a:xfrm>
                  <a:off x="1043608" y="2492896"/>
                  <a:ext cx="432048" cy="1008112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1" name="Groupe 44"/>
                <p:cNvGrpSpPr/>
                <p:nvPr/>
              </p:nvGrpSpPr>
              <p:grpSpPr>
                <a:xfrm>
                  <a:off x="1043608" y="2492896"/>
                  <a:ext cx="360040" cy="1008112"/>
                  <a:chOff x="1043608" y="2492896"/>
                  <a:chExt cx="360040" cy="1008112"/>
                </a:xfrm>
              </p:grpSpPr>
              <p:grpSp>
                <p:nvGrpSpPr>
                  <p:cNvPr id="92" name="Groupe 45"/>
                  <p:cNvGrpSpPr/>
                  <p:nvPr/>
                </p:nvGrpSpPr>
                <p:grpSpPr>
                  <a:xfrm>
                    <a:off x="1115616" y="2492896"/>
                    <a:ext cx="288032" cy="1008112"/>
                    <a:chOff x="2699792" y="4509120"/>
                    <a:chExt cx="288032" cy="1008112"/>
                  </a:xfrm>
                </p:grpSpPr>
                <p:grpSp>
                  <p:nvGrpSpPr>
                    <p:cNvPr id="94" name="Groupe 16"/>
                    <p:cNvGrpSpPr/>
                    <p:nvPr/>
                  </p:nvGrpSpPr>
                  <p:grpSpPr>
                    <a:xfrm>
                      <a:off x="2699792" y="4509120"/>
                      <a:ext cx="288032" cy="1008112"/>
                      <a:chOff x="2771800" y="4509120"/>
                      <a:chExt cx="288032" cy="1008112"/>
                    </a:xfrm>
                  </p:grpSpPr>
                  <p:cxnSp>
                    <p:nvCxnSpPr>
                      <p:cNvPr id="96" name="Connecteur droit 95"/>
                      <p:cNvCxnSpPr/>
                      <p:nvPr/>
                    </p:nvCxnSpPr>
                    <p:spPr>
                      <a:xfrm flipH="1">
                        <a:off x="2771800" y="4509120"/>
                        <a:ext cx="288032" cy="1008112"/>
                      </a:xfrm>
                      <a:prstGeom prst="line">
                        <a:avLst/>
                      </a:prstGeom>
                      <a:ln w="3175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97" name="Ellipse 96"/>
                      <p:cNvSpPr/>
                      <p:nvPr/>
                    </p:nvSpPr>
                    <p:spPr>
                      <a:xfrm>
                        <a:off x="2843808" y="4941168"/>
                        <a:ext cx="144016" cy="144016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cxnSp>
                  <p:nvCxnSpPr>
                    <p:cNvPr id="95" name="Connecteur droit 16"/>
                    <p:cNvCxnSpPr/>
                    <p:nvPr/>
                  </p:nvCxnSpPr>
                  <p:spPr>
                    <a:xfrm>
                      <a:off x="2915816" y="4653136"/>
                      <a:ext cx="72008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93" name="Connecteur droit 35"/>
                  <p:cNvCxnSpPr/>
                  <p:nvPr/>
                </p:nvCxnSpPr>
                <p:spPr>
                  <a:xfrm>
                    <a:off x="1043608" y="2636912"/>
                    <a:ext cx="72008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1" name="Groupe 60"/>
              <p:cNvGrpSpPr/>
              <p:nvPr/>
            </p:nvGrpSpPr>
            <p:grpSpPr>
              <a:xfrm>
                <a:off x="1691680" y="2132856"/>
                <a:ext cx="432048" cy="1152128"/>
                <a:chOff x="1043608" y="2492896"/>
                <a:chExt cx="432048" cy="1008112"/>
              </a:xfrm>
              <a:solidFill>
                <a:schemeClr val="accent1"/>
              </a:solidFill>
            </p:grpSpPr>
            <p:cxnSp>
              <p:nvCxnSpPr>
                <p:cNvPr id="82" name="Connecteur droit 81"/>
                <p:cNvCxnSpPr/>
                <p:nvPr/>
              </p:nvCxnSpPr>
              <p:spPr>
                <a:xfrm>
                  <a:off x="1043608" y="2492896"/>
                  <a:ext cx="432048" cy="1008112"/>
                </a:xfrm>
                <a:prstGeom prst="line">
                  <a:avLst/>
                </a:prstGeom>
                <a:grpFill/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3" name="Groupe 44"/>
                <p:cNvGrpSpPr/>
                <p:nvPr/>
              </p:nvGrpSpPr>
              <p:grpSpPr>
                <a:xfrm>
                  <a:off x="1043608" y="2492896"/>
                  <a:ext cx="360040" cy="1008112"/>
                  <a:chOff x="1043608" y="2492896"/>
                  <a:chExt cx="360040" cy="1008112"/>
                </a:xfrm>
                <a:grpFill/>
              </p:grpSpPr>
              <p:grpSp>
                <p:nvGrpSpPr>
                  <p:cNvPr id="84" name="Groupe 45"/>
                  <p:cNvGrpSpPr/>
                  <p:nvPr/>
                </p:nvGrpSpPr>
                <p:grpSpPr>
                  <a:xfrm>
                    <a:off x="1115616" y="2492896"/>
                    <a:ext cx="288032" cy="1008112"/>
                    <a:chOff x="2699792" y="4509120"/>
                    <a:chExt cx="288032" cy="1008112"/>
                  </a:xfrm>
                  <a:grpFill/>
                </p:grpSpPr>
                <p:grpSp>
                  <p:nvGrpSpPr>
                    <p:cNvPr id="86" name="Groupe 16"/>
                    <p:cNvGrpSpPr/>
                    <p:nvPr/>
                  </p:nvGrpSpPr>
                  <p:grpSpPr>
                    <a:xfrm>
                      <a:off x="2699792" y="4509120"/>
                      <a:ext cx="288032" cy="1008112"/>
                      <a:chOff x="2771800" y="4509120"/>
                      <a:chExt cx="288032" cy="1008112"/>
                    </a:xfrm>
                    <a:grpFill/>
                  </p:grpSpPr>
                  <p:cxnSp>
                    <p:nvCxnSpPr>
                      <p:cNvPr id="88" name="Connecteur droit 87"/>
                      <p:cNvCxnSpPr/>
                      <p:nvPr/>
                    </p:nvCxnSpPr>
                    <p:spPr>
                      <a:xfrm flipH="1">
                        <a:off x="2771800" y="4509120"/>
                        <a:ext cx="288032" cy="1008112"/>
                      </a:xfrm>
                      <a:prstGeom prst="line">
                        <a:avLst/>
                      </a:prstGeom>
                      <a:grpFill/>
                      <a:ln w="31750">
                        <a:solidFill>
                          <a:srgbClr val="0070C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89" name="Ellipse 88"/>
                      <p:cNvSpPr/>
                      <p:nvPr/>
                    </p:nvSpPr>
                    <p:spPr>
                      <a:xfrm>
                        <a:off x="2843808" y="4941168"/>
                        <a:ext cx="144016" cy="144016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0070C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cxnSp>
                  <p:nvCxnSpPr>
                    <p:cNvPr id="87" name="Connecteur droit 86"/>
                    <p:cNvCxnSpPr/>
                    <p:nvPr/>
                  </p:nvCxnSpPr>
                  <p:spPr>
                    <a:xfrm>
                      <a:off x="2915816" y="4653136"/>
                      <a:ext cx="72008" cy="0"/>
                    </a:xfrm>
                    <a:prstGeom prst="line">
                      <a:avLst/>
                    </a:prstGeom>
                    <a:grp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85" name="Connecteur droit 84"/>
                  <p:cNvCxnSpPr/>
                  <p:nvPr/>
                </p:nvCxnSpPr>
                <p:spPr>
                  <a:xfrm>
                    <a:off x="1043608" y="2636912"/>
                    <a:ext cx="72008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66" name="Connecteur droit 65"/>
            <p:cNvCxnSpPr/>
            <p:nvPr/>
          </p:nvCxnSpPr>
          <p:spPr>
            <a:xfrm flipV="1">
              <a:off x="955065" y="3033293"/>
              <a:ext cx="85877" cy="8185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697436" y="3033292"/>
              <a:ext cx="85877" cy="8185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1727951" y="3197007"/>
              <a:ext cx="17175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>
              <a:endCxn id="206" idx="1"/>
            </p:cNvCxnSpPr>
            <p:nvPr/>
          </p:nvCxnSpPr>
          <p:spPr>
            <a:xfrm flipV="1">
              <a:off x="1985580" y="3178854"/>
              <a:ext cx="171752" cy="1815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8" name="ZoneTexte 187"/>
          <p:cNvSpPr txBox="1"/>
          <p:nvPr/>
        </p:nvSpPr>
        <p:spPr>
          <a:xfrm>
            <a:off x="179512" y="443711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Fort % (LG//</a:t>
            </a:r>
            <a:r>
              <a:rPr lang="fr-FR" dirty="0" err="1" smtClean="0"/>
              <a:t>vb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189" name="ZoneTexte 188"/>
          <p:cNvSpPr txBox="1"/>
          <p:nvPr/>
        </p:nvSpPr>
        <p:spPr>
          <a:xfrm>
            <a:off x="2339752" y="45091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Fort % (</a:t>
            </a:r>
            <a:r>
              <a:rPr lang="fr-FR" dirty="0" err="1" smtClean="0"/>
              <a:t>vb</a:t>
            </a:r>
            <a:r>
              <a:rPr lang="fr-FR" dirty="0" smtClean="0"/>
              <a:t>//</a:t>
            </a:r>
            <a:r>
              <a:rPr lang="fr-FR" dirty="0" err="1" smtClean="0"/>
              <a:t>vb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190" name="ZoneTexte 189"/>
          <p:cNvSpPr txBox="1"/>
          <p:nvPr/>
        </p:nvSpPr>
        <p:spPr>
          <a:xfrm>
            <a:off x="4716016" y="45091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Faible % (Lb//</a:t>
            </a:r>
            <a:r>
              <a:rPr lang="fr-FR" dirty="0" err="1" smtClean="0"/>
              <a:t>vb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191" name="ZoneTexte 190"/>
          <p:cNvSpPr txBox="1"/>
          <p:nvPr/>
        </p:nvSpPr>
        <p:spPr>
          <a:xfrm>
            <a:off x="7092280" y="443711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Faible % (</a:t>
            </a:r>
            <a:r>
              <a:rPr lang="fr-FR" dirty="0" err="1" smtClean="0"/>
              <a:t>vG</a:t>
            </a:r>
            <a:r>
              <a:rPr lang="fr-FR" dirty="0" smtClean="0"/>
              <a:t>//</a:t>
            </a:r>
            <a:r>
              <a:rPr lang="fr-FR" dirty="0" err="1" smtClean="0"/>
              <a:t>vb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192" name="ZoneTexte 191"/>
          <p:cNvSpPr txBox="1"/>
          <p:nvPr/>
        </p:nvSpPr>
        <p:spPr>
          <a:xfrm>
            <a:off x="3419872" y="188640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Cellules œufs possibles après réplication</a:t>
            </a:r>
            <a:endParaRPr lang="fr-FR" dirty="0"/>
          </a:p>
        </p:txBody>
      </p:sp>
      <p:grpSp>
        <p:nvGrpSpPr>
          <p:cNvPr id="296" name="Groupe 295"/>
          <p:cNvGrpSpPr/>
          <p:nvPr/>
        </p:nvGrpSpPr>
        <p:grpSpPr>
          <a:xfrm>
            <a:off x="2483768" y="2204864"/>
            <a:ext cx="1946899" cy="1120190"/>
            <a:chOff x="2483768" y="2204864"/>
            <a:chExt cx="1946899" cy="1120190"/>
          </a:xfrm>
        </p:grpSpPr>
        <p:grpSp>
          <p:nvGrpSpPr>
            <p:cNvPr id="54" name="Groupe 53"/>
            <p:cNvGrpSpPr/>
            <p:nvPr/>
          </p:nvGrpSpPr>
          <p:grpSpPr>
            <a:xfrm>
              <a:off x="2483768" y="2204864"/>
              <a:ext cx="1800200" cy="1048182"/>
              <a:chOff x="755576" y="2132856"/>
              <a:chExt cx="2146905" cy="1191560"/>
            </a:xfrm>
          </p:grpSpPr>
          <p:sp>
            <p:nvSpPr>
              <p:cNvPr id="55" name="ZoneTexte 54"/>
              <p:cNvSpPr txBox="1"/>
              <p:nvPr/>
            </p:nvSpPr>
            <p:spPr>
              <a:xfrm>
                <a:off x="755576" y="2132856"/>
                <a:ext cx="346705" cy="45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v</a:t>
                </a:r>
                <a:endParaRPr lang="fr-FR" sz="2000" dirty="0"/>
              </a:p>
            </p:txBody>
          </p:sp>
          <p:grpSp>
            <p:nvGrpSpPr>
              <p:cNvPr id="56" name="Groupe 152"/>
              <p:cNvGrpSpPr/>
              <p:nvPr/>
            </p:nvGrpSpPr>
            <p:grpSpPr>
              <a:xfrm>
                <a:off x="841452" y="2132856"/>
                <a:ext cx="2061029" cy="1191560"/>
                <a:chOff x="841452" y="2132856"/>
                <a:chExt cx="2061029" cy="1191560"/>
              </a:xfrm>
            </p:grpSpPr>
            <p:sp>
              <p:nvSpPr>
                <p:cNvPr id="57" name="ZoneTexte 56"/>
                <p:cNvSpPr txBox="1"/>
                <p:nvPr/>
              </p:nvSpPr>
              <p:spPr>
                <a:xfrm>
                  <a:off x="2555776" y="2132856"/>
                  <a:ext cx="346705" cy="2488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dirty="0"/>
                    <a:t>v</a:t>
                  </a:r>
                </a:p>
              </p:txBody>
            </p:sp>
            <p:sp>
              <p:nvSpPr>
                <p:cNvPr id="58" name="ZoneTexte 57"/>
                <p:cNvSpPr txBox="1"/>
                <p:nvPr/>
              </p:nvSpPr>
              <p:spPr>
                <a:xfrm>
                  <a:off x="841452" y="286957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dirty="0" smtClean="0"/>
                    <a:t>b</a:t>
                  </a:r>
                  <a:endParaRPr lang="fr-FR" sz="2000" dirty="0"/>
                </a:p>
              </p:txBody>
            </p:sp>
            <p:sp>
              <p:nvSpPr>
                <p:cNvPr id="61" name="ZoneTexte 60"/>
                <p:cNvSpPr txBox="1"/>
                <p:nvPr/>
              </p:nvSpPr>
              <p:spPr>
                <a:xfrm>
                  <a:off x="1835696" y="2132856"/>
                  <a:ext cx="346705" cy="2488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dirty="0"/>
                    <a:t>v</a:t>
                  </a:r>
                </a:p>
              </p:txBody>
            </p:sp>
            <p:sp>
              <p:nvSpPr>
                <p:cNvPr id="62" name="ZoneTexte 61"/>
                <p:cNvSpPr txBox="1"/>
                <p:nvPr/>
              </p:nvSpPr>
              <p:spPr>
                <a:xfrm>
                  <a:off x="1475656" y="213285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dirty="0" smtClean="0"/>
                    <a:t>v</a:t>
                  </a:r>
                  <a:endParaRPr lang="fr-FR" sz="2000" dirty="0"/>
                </a:p>
              </p:txBody>
            </p:sp>
            <p:sp>
              <p:nvSpPr>
                <p:cNvPr id="63" name="ZoneTexte 62"/>
                <p:cNvSpPr txBox="1"/>
                <p:nvPr/>
              </p:nvSpPr>
              <p:spPr>
                <a:xfrm>
                  <a:off x="1614338" y="286957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dirty="0" smtClean="0"/>
                    <a:t>b</a:t>
                  </a:r>
                  <a:endParaRPr lang="fr-FR" sz="2000" dirty="0"/>
                </a:p>
              </p:txBody>
            </p:sp>
          </p:grpSp>
        </p:grpSp>
        <p:sp>
          <p:nvSpPr>
            <p:cNvPr id="205" name="ZoneTexte 204"/>
            <p:cNvSpPr txBox="1"/>
            <p:nvPr/>
          </p:nvSpPr>
          <p:spPr>
            <a:xfrm>
              <a:off x="3491880" y="2852936"/>
              <a:ext cx="2907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  <p:sp>
          <p:nvSpPr>
            <p:cNvPr id="206" name="ZoneTexte 205"/>
            <p:cNvSpPr txBox="1"/>
            <p:nvPr/>
          </p:nvSpPr>
          <p:spPr>
            <a:xfrm>
              <a:off x="4139952" y="2924944"/>
              <a:ext cx="2907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</p:grpSp>
      <p:sp>
        <p:nvSpPr>
          <p:cNvPr id="214" name="Oval 2"/>
          <p:cNvSpPr>
            <a:spLocks noChangeArrowheads="1"/>
          </p:cNvSpPr>
          <p:nvPr/>
        </p:nvSpPr>
        <p:spPr bwMode="auto">
          <a:xfrm>
            <a:off x="4716016" y="1700808"/>
            <a:ext cx="2199394" cy="244827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15" name="Groupe 214"/>
          <p:cNvGrpSpPr/>
          <p:nvPr/>
        </p:nvGrpSpPr>
        <p:grpSpPr>
          <a:xfrm>
            <a:off x="4823520" y="2132856"/>
            <a:ext cx="1950142" cy="1120190"/>
            <a:chOff x="755576" y="2132856"/>
            <a:chExt cx="2321857" cy="1273418"/>
          </a:xfrm>
        </p:grpSpPr>
        <p:sp>
          <p:nvSpPr>
            <p:cNvPr id="216" name="ZoneTexte 215"/>
            <p:cNvSpPr txBox="1"/>
            <p:nvPr/>
          </p:nvSpPr>
          <p:spPr>
            <a:xfrm>
              <a:off x="755576" y="2132856"/>
              <a:ext cx="346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L</a:t>
              </a:r>
              <a:endParaRPr lang="fr-FR" sz="2000" dirty="0"/>
            </a:p>
          </p:txBody>
        </p:sp>
        <p:grpSp>
          <p:nvGrpSpPr>
            <p:cNvPr id="217" name="Groupe 152"/>
            <p:cNvGrpSpPr/>
            <p:nvPr/>
          </p:nvGrpSpPr>
          <p:grpSpPr>
            <a:xfrm>
              <a:off x="841452" y="2132856"/>
              <a:ext cx="2235981" cy="1273418"/>
              <a:chOff x="841452" y="2132856"/>
              <a:chExt cx="2235981" cy="1273418"/>
            </a:xfrm>
          </p:grpSpPr>
          <p:sp>
            <p:nvSpPr>
              <p:cNvPr id="218" name="ZoneTexte 217"/>
              <p:cNvSpPr txBox="1"/>
              <p:nvPr/>
            </p:nvSpPr>
            <p:spPr>
              <a:xfrm>
                <a:off x="2555776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219" name="ZoneTexte 218"/>
              <p:cNvSpPr txBox="1"/>
              <p:nvPr/>
            </p:nvSpPr>
            <p:spPr>
              <a:xfrm>
                <a:off x="841452" y="2869576"/>
                <a:ext cx="346705" cy="45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220" name="ZoneTexte 219"/>
              <p:cNvSpPr txBox="1"/>
              <p:nvPr/>
            </p:nvSpPr>
            <p:spPr>
              <a:xfrm>
                <a:off x="1957843" y="2951434"/>
                <a:ext cx="346705" cy="45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b</a:t>
                </a:r>
              </a:p>
            </p:txBody>
          </p:sp>
          <p:sp>
            <p:nvSpPr>
              <p:cNvPr id="221" name="ZoneTexte 220"/>
              <p:cNvSpPr txBox="1"/>
              <p:nvPr/>
            </p:nvSpPr>
            <p:spPr>
              <a:xfrm>
                <a:off x="2730728" y="2869576"/>
                <a:ext cx="346705" cy="45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222" name="ZoneTexte 221"/>
              <p:cNvSpPr txBox="1"/>
              <p:nvPr/>
            </p:nvSpPr>
            <p:spPr>
              <a:xfrm>
                <a:off x="1835696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223" name="ZoneTexte 222"/>
              <p:cNvSpPr txBox="1"/>
              <p:nvPr/>
            </p:nvSpPr>
            <p:spPr>
              <a:xfrm>
                <a:off x="1475656" y="2132856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L</a:t>
                </a:r>
                <a:endParaRPr lang="fr-FR" sz="2000" dirty="0"/>
              </a:p>
            </p:txBody>
          </p:sp>
          <p:sp>
            <p:nvSpPr>
              <p:cNvPr id="224" name="ZoneTexte 223"/>
              <p:cNvSpPr txBox="1"/>
              <p:nvPr/>
            </p:nvSpPr>
            <p:spPr>
              <a:xfrm>
                <a:off x="1614338" y="2869576"/>
                <a:ext cx="346705" cy="45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</p:grpSp>
      </p:grpSp>
      <p:grpSp>
        <p:nvGrpSpPr>
          <p:cNvPr id="225" name="Groupe 224"/>
          <p:cNvGrpSpPr/>
          <p:nvPr/>
        </p:nvGrpSpPr>
        <p:grpSpPr>
          <a:xfrm>
            <a:off x="5186848" y="2132856"/>
            <a:ext cx="1331527" cy="1013495"/>
            <a:chOff x="572003" y="2132856"/>
            <a:chExt cx="1585329" cy="1152128"/>
          </a:xfrm>
        </p:grpSpPr>
        <p:grpSp>
          <p:nvGrpSpPr>
            <p:cNvPr id="226" name="Groupe 49"/>
            <p:cNvGrpSpPr/>
            <p:nvPr/>
          </p:nvGrpSpPr>
          <p:grpSpPr>
            <a:xfrm>
              <a:off x="611560" y="2132856"/>
              <a:ext cx="1512168" cy="1152128"/>
              <a:chOff x="611560" y="2132856"/>
              <a:chExt cx="1512168" cy="1152128"/>
            </a:xfrm>
          </p:grpSpPr>
          <p:grpSp>
            <p:nvGrpSpPr>
              <p:cNvPr id="231" name="Groupe 59"/>
              <p:cNvGrpSpPr/>
              <p:nvPr/>
            </p:nvGrpSpPr>
            <p:grpSpPr>
              <a:xfrm>
                <a:off x="611560" y="2132856"/>
                <a:ext cx="432048" cy="1152128"/>
                <a:chOff x="1043608" y="2492896"/>
                <a:chExt cx="432048" cy="1008112"/>
              </a:xfrm>
            </p:grpSpPr>
            <p:cxnSp>
              <p:nvCxnSpPr>
                <p:cNvPr id="241" name="Connecteur droit 240"/>
                <p:cNvCxnSpPr/>
                <p:nvPr/>
              </p:nvCxnSpPr>
              <p:spPr>
                <a:xfrm>
                  <a:off x="1043608" y="2492896"/>
                  <a:ext cx="432048" cy="1008112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2" name="Groupe 44"/>
                <p:cNvGrpSpPr/>
                <p:nvPr/>
              </p:nvGrpSpPr>
              <p:grpSpPr>
                <a:xfrm>
                  <a:off x="1043608" y="2492896"/>
                  <a:ext cx="360040" cy="1008112"/>
                  <a:chOff x="1043608" y="2492896"/>
                  <a:chExt cx="360040" cy="1008112"/>
                </a:xfrm>
              </p:grpSpPr>
              <p:grpSp>
                <p:nvGrpSpPr>
                  <p:cNvPr id="243" name="Groupe 45"/>
                  <p:cNvGrpSpPr/>
                  <p:nvPr/>
                </p:nvGrpSpPr>
                <p:grpSpPr>
                  <a:xfrm>
                    <a:off x="1115616" y="2492896"/>
                    <a:ext cx="288032" cy="1008112"/>
                    <a:chOff x="2699792" y="4509120"/>
                    <a:chExt cx="288032" cy="1008112"/>
                  </a:xfrm>
                </p:grpSpPr>
                <p:grpSp>
                  <p:nvGrpSpPr>
                    <p:cNvPr id="245" name="Groupe 16"/>
                    <p:cNvGrpSpPr/>
                    <p:nvPr/>
                  </p:nvGrpSpPr>
                  <p:grpSpPr>
                    <a:xfrm>
                      <a:off x="2699792" y="4509120"/>
                      <a:ext cx="288032" cy="1008112"/>
                      <a:chOff x="2771800" y="4509120"/>
                      <a:chExt cx="288032" cy="1008112"/>
                    </a:xfrm>
                  </p:grpSpPr>
                  <p:cxnSp>
                    <p:nvCxnSpPr>
                      <p:cNvPr id="247" name="Connecteur droit 246"/>
                      <p:cNvCxnSpPr/>
                      <p:nvPr/>
                    </p:nvCxnSpPr>
                    <p:spPr>
                      <a:xfrm flipH="1">
                        <a:off x="2771800" y="4509120"/>
                        <a:ext cx="288032" cy="1008112"/>
                      </a:xfrm>
                      <a:prstGeom prst="line">
                        <a:avLst/>
                      </a:prstGeom>
                      <a:ln w="3175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48" name="Ellipse 247"/>
                      <p:cNvSpPr/>
                      <p:nvPr/>
                    </p:nvSpPr>
                    <p:spPr>
                      <a:xfrm>
                        <a:off x="2843808" y="4941168"/>
                        <a:ext cx="144016" cy="144016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cxnSp>
                  <p:nvCxnSpPr>
                    <p:cNvPr id="246" name="Connecteur droit 16"/>
                    <p:cNvCxnSpPr/>
                    <p:nvPr/>
                  </p:nvCxnSpPr>
                  <p:spPr>
                    <a:xfrm>
                      <a:off x="2915816" y="4653136"/>
                      <a:ext cx="72008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44" name="Connecteur droit 35"/>
                  <p:cNvCxnSpPr/>
                  <p:nvPr/>
                </p:nvCxnSpPr>
                <p:spPr>
                  <a:xfrm>
                    <a:off x="1043608" y="2636912"/>
                    <a:ext cx="72008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32" name="Groupe 60"/>
              <p:cNvGrpSpPr/>
              <p:nvPr/>
            </p:nvGrpSpPr>
            <p:grpSpPr>
              <a:xfrm>
                <a:off x="1691680" y="2132856"/>
                <a:ext cx="432048" cy="1152128"/>
                <a:chOff x="1043608" y="2492896"/>
                <a:chExt cx="432048" cy="1008112"/>
              </a:xfrm>
              <a:solidFill>
                <a:schemeClr val="accent1"/>
              </a:solidFill>
            </p:grpSpPr>
            <p:cxnSp>
              <p:nvCxnSpPr>
                <p:cNvPr id="233" name="Connecteur droit 232"/>
                <p:cNvCxnSpPr/>
                <p:nvPr/>
              </p:nvCxnSpPr>
              <p:spPr>
                <a:xfrm>
                  <a:off x="1043608" y="2492896"/>
                  <a:ext cx="432048" cy="1008112"/>
                </a:xfrm>
                <a:prstGeom prst="line">
                  <a:avLst/>
                </a:prstGeom>
                <a:grpFill/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34" name="Groupe 44"/>
                <p:cNvGrpSpPr/>
                <p:nvPr/>
              </p:nvGrpSpPr>
              <p:grpSpPr>
                <a:xfrm>
                  <a:off x="1043608" y="2492896"/>
                  <a:ext cx="360040" cy="1008112"/>
                  <a:chOff x="1043608" y="2492896"/>
                  <a:chExt cx="360040" cy="1008112"/>
                </a:xfrm>
                <a:grpFill/>
              </p:grpSpPr>
              <p:grpSp>
                <p:nvGrpSpPr>
                  <p:cNvPr id="235" name="Groupe 45"/>
                  <p:cNvGrpSpPr/>
                  <p:nvPr/>
                </p:nvGrpSpPr>
                <p:grpSpPr>
                  <a:xfrm>
                    <a:off x="1115616" y="2492896"/>
                    <a:ext cx="288032" cy="1008112"/>
                    <a:chOff x="2699792" y="4509120"/>
                    <a:chExt cx="288032" cy="1008112"/>
                  </a:xfrm>
                  <a:grpFill/>
                </p:grpSpPr>
                <p:grpSp>
                  <p:nvGrpSpPr>
                    <p:cNvPr id="237" name="Groupe 16"/>
                    <p:cNvGrpSpPr/>
                    <p:nvPr/>
                  </p:nvGrpSpPr>
                  <p:grpSpPr>
                    <a:xfrm>
                      <a:off x="2699792" y="4509120"/>
                      <a:ext cx="288032" cy="1008112"/>
                      <a:chOff x="2771800" y="4509120"/>
                      <a:chExt cx="288032" cy="1008112"/>
                    </a:xfrm>
                    <a:grpFill/>
                  </p:grpSpPr>
                  <p:cxnSp>
                    <p:nvCxnSpPr>
                      <p:cNvPr id="239" name="Connecteur droit 238"/>
                      <p:cNvCxnSpPr/>
                      <p:nvPr/>
                    </p:nvCxnSpPr>
                    <p:spPr>
                      <a:xfrm flipH="1">
                        <a:off x="2771800" y="4509120"/>
                        <a:ext cx="288032" cy="1008112"/>
                      </a:xfrm>
                      <a:prstGeom prst="line">
                        <a:avLst/>
                      </a:prstGeom>
                      <a:grpFill/>
                      <a:ln w="31750">
                        <a:solidFill>
                          <a:srgbClr val="0070C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40" name="Ellipse 239"/>
                      <p:cNvSpPr/>
                      <p:nvPr/>
                    </p:nvSpPr>
                    <p:spPr>
                      <a:xfrm>
                        <a:off x="2843808" y="4941168"/>
                        <a:ext cx="144016" cy="144016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0070C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cxnSp>
                  <p:nvCxnSpPr>
                    <p:cNvPr id="238" name="Connecteur droit 237"/>
                    <p:cNvCxnSpPr/>
                    <p:nvPr/>
                  </p:nvCxnSpPr>
                  <p:spPr>
                    <a:xfrm>
                      <a:off x="2915816" y="4653136"/>
                      <a:ext cx="72008" cy="0"/>
                    </a:xfrm>
                    <a:prstGeom prst="line">
                      <a:avLst/>
                    </a:prstGeom>
                    <a:grp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36" name="Connecteur droit 235"/>
                  <p:cNvCxnSpPr/>
                  <p:nvPr/>
                </p:nvCxnSpPr>
                <p:spPr>
                  <a:xfrm>
                    <a:off x="1043608" y="2636912"/>
                    <a:ext cx="72008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227" name="Connecteur droit 226"/>
            <p:cNvCxnSpPr>
              <a:stCxn id="224" idx="1"/>
            </p:cNvCxnSpPr>
            <p:nvPr/>
          </p:nvCxnSpPr>
          <p:spPr>
            <a:xfrm flipH="1">
              <a:off x="868760" y="3096996"/>
              <a:ext cx="129424" cy="1815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necteur droit 227"/>
            <p:cNvCxnSpPr>
              <a:stCxn id="219" idx="3"/>
            </p:cNvCxnSpPr>
            <p:nvPr/>
          </p:nvCxnSpPr>
          <p:spPr>
            <a:xfrm>
              <a:off x="572003" y="3096996"/>
              <a:ext cx="254495" cy="1815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Connecteur droit 228"/>
            <p:cNvCxnSpPr>
              <a:stCxn id="220" idx="3"/>
            </p:cNvCxnSpPr>
            <p:nvPr/>
          </p:nvCxnSpPr>
          <p:spPr>
            <a:xfrm>
              <a:off x="1688395" y="3178854"/>
              <a:ext cx="209166" cy="1815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Connecteur droit 229"/>
            <p:cNvCxnSpPr/>
            <p:nvPr/>
          </p:nvCxnSpPr>
          <p:spPr>
            <a:xfrm flipV="1">
              <a:off x="1985580" y="3197008"/>
              <a:ext cx="171752" cy="8185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4" name="Oval 2"/>
          <p:cNvSpPr>
            <a:spLocks noChangeArrowheads="1"/>
          </p:cNvSpPr>
          <p:nvPr/>
        </p:nvSpPr>
        <p:spPr bwMode="auto">
          <a:xfrm>
            <a:off x="6948263" y="1700808"/>
            <a:ext cx="2198357" cy="244827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55" name="Groupe 254"/>
          <p:cNvGrpSpPr/>
          <p:nvPr/>
        </p:nvGrpSpPr>
        <p:grpSpPr>
          <a:xfrm>
            <a:off x="7055768" y="2132856"/>
            <a:ext cx="1949223" cy="1120190"/>
            <a:chOff x="755576" y="2132856"/>
            <a:chExt cx="2321857" cy="1273418"/>
          </a:xfrm>
        </p:grpSpPr>
        <p:sp>
          <p:nvSpPr>
            <p:cNvPr id="256" name="ZoneTexte 255"/>
            <p:cNvSpPr txBox="1"/>
            <p:nvPr/>
          </p:nvSpPr>
          <p:spPr>
            <a:xfrm>
              <a:off x="755576" y="2132856"/>
              <a:ext cx="346704" cy="454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grpSp>
          <p:nvGrpSpPr>
            <p:cNvPr id="257" name="Groupe 152"/>
            <p:cNvGrpSpPr/>
            <p:nvPr/>
          </p:nvGrpSpPr>
          <p:grpSpPr>
            <a:xfrm>
              <a:off x="841452" y="2132856"/>
              <a:ext cx="2235981" cy="1273418"/>
              <a:chOff x="841452" y="2132856"/>
              <a:chExt cx="2235981" cy="1273418"/>
            </a:xfrm>
          </p:grpSpPr>
          <p:sp>
            <p:nvSpPr>
              <p:cNvPr id="258" name="ZoneTexte 257"/>
              <p:cNvSpPr txBox="1"/>
              <p:nvPr/>
            </p:nvSpPr>
            <p:spPr>
              <a:xfrm>
                <a:off x="2555776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259" name="ZoneTexte 258"/>
              <p:cNvSpPr txBox="1"/>
              <p:nvPr/>
            </p:nvSpPr>
            <p:spPr>
              <a:xfrm>
                <a:off x="841452" y="2869576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G</a:t>
                </a:r>
                <a:endParaRPr lang="fr-FR" sz="2000" dirty="0"/>
              </a:p>
            </p:txBody>
          </p:sp>
          <p:sp>
            <p:nvSpPr>
              <p:cNvPr id="260" name="ZoneTexte 259"/>
              <p:cNvSpPr txBox="1"/>
              <p:nvPr/>
            </p:nvSpPr>
            <p:spPr>
              <a:xfrm>
                <a:off x="1957843" y="2951434"/>
                <a:ext cx="346705" cy="45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b</a:t>
                </a:r>
              </a:p>
            </p:txBody>
          </p:sp>
          <p:sp>
            <p:nvSpPr>
              <p:cNvPr id="261" name="ZoneTexte 260"/>
              <p:cNvSpPr txBox="1"/>
              <p:nvPr/>
            </p:nvSpPr>
            <p:spPr>
              <a:xfrm>
                <a:off x="2730728" y="2869576"/>
                <a:ext cx="346705" cy="45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b</a:t>
                </a:r>
                <a:endParaRPr lang="fr-FR" sz="2000" dirty="0"/>
              </a:p>
            </p:txBody>
          </p:sp>
          <p:sp>
            <p:nvSpPr>
              <p:cNvPr id="262" name="ZoneTexte 261"/>
              <p:cNvSpPr txBox="1"/>
              <p:nvPr/>
            </p:nvSpPr>
            <p:spPr>
              <a:xfrm>
                <a:off x="1835696" y="2132856"/>
                <a:ext cx="346705" cy="24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v</a:t>
                </a:r>
              </a:p>
            </p:txBody>
          </p:sp>
          <p:sp>
            <p:nvSpPr>
              <p:cNvPr id="263" name="ZoneTexte 262"/>
              <p:cNvSpPr txBox="1"/>
              <p:nvPr/>
            </p:nvSpPr>
            <p:spPr>
              <a:xfrm>
                <a:off x="1475656" y="2132856"/>
                <a:ext cx="346705" cy="45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v</a:t>
                </a:r>
                <a:endParaRPr lang="fr-FR" sz="2000" dirty="0"/>
              </a:p>
            </p:txBody>
          </p:sp>
          <p:sp>
            <p:nvSpPr>
              <p:cNvPr id="264" name="ZoneTexte 263"/>
              <p:cNvSpPr txBox="1"/>
              <p:nvPr/>
            </p:nvSpPr>
            <p:spPr>
              <a:xfrm>
                <a:off x="1614338" y="2869576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G</a:t>
                </a:r>
                <a:endParaRPr lang="fr-FR" sz="2000" dirty="0"/>
              </a:p>
            </p:txBody>
          </p:sp>
        </p:grpSp>
      </p:grpSp>
      <p:grpSp>
        <p:nvGrpSpPr>
          <p:cNvPr id="265" name="Groupe 264"/>
          <p:cNvGrpSpPr/>
          <p:nvPr/>
        </p:nvGrpSpPr>
        <p:grpSpPr>
          <a:xfrm>
            <a:off x="7415808" y="2132856"/>
            <a:ext cx="1298121" cy="1013495"/>
            <a:chOff x="611560" y="2132856"/>
            <a:chExt cx="1546284" cy="1152128"/>
          </a:xfrm>
        </p:grpSpPr>
        <p:grpSp>
          <p:nvGrpSpPr>
            <p:cNvPr id="266" name="Groupe 49"/>
            <p:cNvGrpSpPr/>
            <p:nvPr/>
          </p:nvGrpSpPr>
          <p:grpSpPr>
            <a:xfrm>
              <a:off x="611560" y="2132856"/>
              <a:ext cx="1512168" cy="1152128"/>
              <a:chOff x="611560" y="2132856"/>
              <a:chExt cx="1512168" cy="1152128"/>
            </a:xfrm>
          </p:grpSpPr>
          <p:grpSp>
            <p:nvGrpSpPr>
              <p:cNvPr id="271" name="Groupe 59"/>
              <p:cNvGrpSpPr/>
              <p:nvPr/>
            </p:nvGrpSpPr>
            <p:grpSpPr>
              <a:xfrm>
                <a:off x="611560" y="2132856"/>
                <a:ext cx="432048" cy="1152128"/>
                <a:chOff x="1043608" y="2492896"/>
                <a:chExt cx="432048" cy="1008112"/>
              </a:xfrm>
            </p:grpSpPr>
            <p:cxnSp>
              <p:nvCxnSpPr>
                <p:cNvPr id="281" name="Connecteur droit 280"/>
                <p:cNvCxnSpPr/>
                <p:nvPr/>
              </p:nvCxnSpPr>
              <p:spPr>
                <a:xfrm>
                  <a:off x="1043608" y="2492896"/>
                  <a:ext cx="432048" cy="1008112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82" name="Groupe 44"/>
                <p:cNvGrpSpPr/>
                <p:nvPr/>
              </p:nvGrpSpPr>
              <p:grpSpPr>
                <a:xfrm>
                  <a:off x="1043608" y="2492896"/>
                  <a:ext cx="360040" cy="1008112"/>
                  <a:chOff x="1043608" y="2492896"/>
                  <a:chExt cx="360040" cy="1008112"/>
                </a:xfrm>
              </p:grpSpPr>
              <p:grpSp>
                <p:nvGrpSpPr>
                  <p:cNvPr id="283" name="Groupe 45"/>
                  <p:cNvGrpSpPr/>
                  <p:nvPr/>
                </p:nvGrpSpPr>
                <p:grpSpPr>
                  <a:xfrm>
                    <a:off x="1115616" y="2492896"/>
                    <a:ext cx="288032" cy="1008112"/>
                    <a:chOff x="2699792" y="4509120"/>
                    <a:chExt cx="288032" cy="1008112"/>
                  </a:xfrm>
                </p:grpSpPr>
                <p:grpSp>
                  <p:nvGrpSpPr>
                    <p:cNvPr id="285" name="Groupe 16"/>
                    <p:cNvGrpSpPr/>
                    <p:nvPr/>
                  </p:nvGrpSpPr>
                  <p:grpSpPr>
                    <a:xfrm>
                      <a:off x="2699792" y="4509120"/>
                      <a:ext cx="288032" cy="1008112"/>
                      <a:chOff x="2771800" y="4509120"/>
                      <a:chExt cx="288032" cy="1008112"/>
                    </a:xfrm>
                  </p:grpSpPr>
                  <p:cxnSp>
                    <p:nvCxnSpPr>
                      <p:cNvPr id="287" name="Connecteur droit 286"/>
                      <p:cNvCxnSpPr/>
                      <p:nvPr/>
                    </p:nvCxnSpPr>
                    <p:spPr>
                      <a:xfrm flipH="1">
                        <a:off x="2771800" y="4509120"/>
                        <a:ext cx="288032" cy="1008112"/>
                      </a:xfrm>
                      <a:prstGeom prst="line">
                        <a:avLst/>
                      </a:prstGeom>
                      <a:ln w="3175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88" name="Ellipse 287"/>
                      <p:cNvSpPr/>
                      <p:nvPr/>
                    </p:nvSpPr>
                    <p:spPr>
                      <a:xfrm>
                        <a:off x="2843808" y="4941168"/>
                        <a:ext cx="144016" cy="144016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cxnSp>
                  <p:nvCxnSpPr>
                    <p:cNvPr id="286" name="Connecteur droit 16"/>
                    <p:cNvCxnSpPr/>
                    <p:nvPr/>
                  </p:nvCxnSpPr>
                  <p:spPr>
                    <a:xfrm>
                      <a:off x="2915816" y="4653136"/>
                      <a:ext cx="72008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84" name="Connecteur droit 35"/>
                  <p:cNvCxnSpPr/>
                  <p:nvPr/>
                </p:nvCxnSpPr>
                <p:spPr>
                  <a:xfrm>
                    <a:off x="1043608" y="2636912"/>
                    <a:ext cx="72008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72" name="Groupe 60"/>
              <p:cNvGrpSpPr/>
              <p:nvPr/>
            </p:nvGrpSpPr>
            <p:grpSpPr>
              <a:xfrm>
                <a:off x="1691680" y="2132856"/>
                <a:ext cx="432048" cy="1152128"/>
                <a:chOff x="1043608" y="2492896"/>
                <a:chExt cx="432048" cy="1008112"/>
              </a:xfrm>
              <a:solidFill>
                <a:schemeClr val="accent1"/>
              </a:solidFill>
            </p:grpSpPr>
            <p:cxnSp>
              <p:nvCxnSpPr>
                <p:cNvPr id="273" name="Connecteur droit 272"/>
                <p:cNvCxnSpPr/>
                <p:nvPr/>
              </p:nvCxnSpPr>
              <p:spPr>
                <a:xfrm>
                  <a:off x="1043608" y="2492896"/>
                  <a:ext cx="432048" cy="1008112"/>
                </a:xfrm>
                <a:prstGeom prst="line">
                  <a:avLst/>
                </a:prstGeom>
                <a:grpFill/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74" name="Groupe 44"/>
                <p:cNvGrpSpPr/>
                <p:nvPr/>
              </p:nvGrpSpPr>
              <p:grpSpPr>
                <a:xfrm>
                  <a:off x="1043608" y="2492896"/>
                  <a:ext cx="360040" cy="1008112"/>
                  <a:chOff x="1043608" y="2492896"/>
                  <a:chExt cx="360040" cy="1008112"/>
                </a:xfrm>
                <a:grpFill/>
              </p:grpSpPr>
              <p:grpSp>
                <p:nvGrpSpPr>
                  <p:cNvPr id="275" name="Groupe 45"/>
                  <p:cNvGrpSpPr/>
                  <p:nvPr/>
                </p:nvGrpSpPr>
                <p:grpSpPr>
                  <a:xfrm>
                    <a:off x="1115616" y="2492896"/>
                    <a:ext cx="288032" cy="1008112"/>
                    <a:chOff x="2699792" y="4509120"/>
                    <a:chExt cx="288032" cy="1008112"/>
                  </a:xfrm>
                  <a:grpFill/>
                </p:grpSpPr>
                <p:grpSp>
                  <p:nvGrpSpPr>
                    <p:cNvPr id="277" name="Groupe 16"/>
                    <p:cNvGrpSpPr/>
                    <p:nvPr/>
                  </p:nvGrpSpPr>
                  <p:grpSpPr>
                    <a:xfrm>
                      <a:off x="2699792" y="4509120"/>
                      <a:ext cx="288032" cy="1008112"/>
                      <a:chOff x="2771800" y="4509120"/>
                      <a:chExt cx="288032" cy="1008112"/>
                    </a:xfrm>
                    <a:grpFill/>
                  </p:grpSpPr>
                  <p:cxnSp>
                    <p:nvCxnSpPr>
                      <p:cNvPr id="279" name="Connecteur droit 278"/>
                      <p:cNvCxnSpPr/>
                      <p:nvPr/>
                    </p:nvCxnSpPr>
                    <p:spPr>
                      <a:xfrm flipH="1">
                        <a:off x="2771800" y="4509120"/>
                        <a:ext cx="288032" cy="1008112"/>
                      </a:xfrm>
                      <a:prstGeom prst="line">
                        <a:avLst/>
                      </a:prstGeom>
                      <a:grpFill/>
                      <a:ln w="31750">
                        <a:solidFill>
                          <a:srgbClr val="0070C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80" name="Ellipse 279"/>
                      <p:cNvSpPr/>
                      <p:nvPr/>
                    </p:nvSpPr>
                    <p:spPr>
                      <a:xfrm>
                        <a:off x="2843808" y="4941168"/>
                        <a:ext cx="144016" cy="144016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0070C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cxnSp>
                  <p:nvCxnSpPr>
                    <p:cNvPr id="278" name="Connecteur droit 277"/>
                    <p:cNvCxnSpPr/>
                    <p:nvPr/>
                  </p:nvCxnSpPr>
                  <p:spPr>
                    <a:xfrm>
                      <a:off x="2915816" y="4653136"/>
                      <a:ext cx="72008" cy="0"/>
                    </a:xfrm>
                    <a:prstGeom prst="line">
                      <a:avLst/>
                    </a:prstGeom>
                    <a:grp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76" name="Connecteur droit 275"/>
                  <p:cNvCxnSpPr/>
                  <p:nvPr/>
                </p:nvCxnSpPr>
                <p:spPr>
                  <a:xfrm>
                    <a:off x="1043608" y="2636912"/>
                    <a:ext cx="72008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267" name="Connecteur droit 266"/>
            <p:cNvCxnSpPr/>
            <p:nvPr/>
          </p:nvCxnSpPr>
          <p:spPr>
            <a:xfrm flipH="1">
              <a:off x="912374" y="3115149"/>
              <a:ext cx="171548" cy="8185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Connecteur droit 267"/>
            <p:cNvCxnSpPr>
              <a:stCxn id="259" idx="3"/>
            </p:cNvCxnSpPr>
            <p:nvPr/>
          </p:nvCxnSpPr>
          <p:spPr>
            <a:xfrm>
              <a:off x="615272" y="3069631"/>
              <a:ext cx="211328" cy="4551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Connecteur droit 268"/>
            <p:cNvCxnSpPr>
              <a:stCxn id="260" idx="3"/>
            </p:cNvCxnSpPr>
            <p:nvPr/>
          </p:nvCxnSpPr>
          <p:spPr>
            <a:xfrm>
              <a:off x="1731663" y="3178854"/>
              <a:ext cx="209996" cy="1815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necteur droit 269"/>
            <p:cNvCxnSpPr>
              <a:endCxn id="261" idx="1"/>
            </p:cNvCxnSpPr>
            <p:nvPr/>
          </p:nvCxnSpPr>
          <p:spPr>
            <a:xfrm flipV="1">
              <a:off x="2027433" y="3096996"/>
              <a:ext cx="130411" cy="10001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/>
      <p:bldP spid="189" grpId="0"/>
      <p:bldP spid="190" grpId="0"/>
      <p:bldP spid="19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0" y="1700808"/>
            <a:ext cx="2195736" cy="244827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8" name="ZoneTexte 187"/>
          <p:cNvSpPr txBox="1"/>
          <p:nvPr/>
        </p:nvSpPr>
        <p:spPr>
          <a:xfrm>
            <a:off x="539552" y="4437112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[L;G]</a:t>
            </a:r>
            <a:endParaRPr lang="fr-FR" dirty="0"/>
          </a:p>
        </p:txBody>
      </p:sp>
      <p:sp>
        <p:nvSpPr>
          <p:cNvPr id="192" name="ZoneTexte 191"/>
          <p:cNvSpPr txBox="1"/>
          <p:nvPr/>
        </p:nvSpPr>
        <p:spPr>
          <a:xfrm>
            <a:off x="3419872" y="188640"/>
            <a:ext cx="22322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Garniture chromosomique possible pour les individus issus du test cross</a:t>
            </a:r>
            <a:endParaRPr lang="fr-FR" dirty="0"/>
          </a:p>
        </p:txBody>
      </p:sp>
      <p:grpSp>
        <p:nvGrpSpPr>
          <p:cNvPr id="277" name="Groupe 276"/>
          <p:cNvGrpSpPr/>
          <p:nvPr/>
        </p:nvGrpSpPr>
        <p:grpSpPr>
          <a:xfrm>
            <a:off x="539552" y="2132856"/>
            <a:ext cx="936104" cy="1080120"/>
            <a:chOff x="539552" y="2132856"/>
            <a:chExt cx="936104" cy="1080120"/>
          </a:xfrm>
        </p:grpSpPr>
        <p:grpSp>
          <p:nvGrpSpPr>
            <p:cNvPr id="15" name="Groupe 59"/>
            <p:cNvGrpSpPr/>
            <p:nvPr/>
          </p:nvGrpSpPr>
          <p:grpSpPr>
            <a:xfrm>
              <a:off x="539552" y="2132856"/>
              <a:ext cx="144016" cy="1008112"/>
              <a:chOff x="1301236" y="2492896"/>
              <a:chExt cx="171752" cy="1002758"/>
            </a:xfrm>
          </p:grpSpPr>
          <p:cxnSp>
            <p:nvCxnSpPr>
              <p:cNvPr id="42" name="Connecteur droit 41"/>
              <p:cNvCxnSpPr/>
              <p:nvPr/>
            </p:nvCxnSpPr>
            <p:spPr>
              <a:xfrm>
                <a:off x="1387113" y="2492896"/>
                <a:ext cx="0" cy="1002758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Groupe 44"/>
              <p:cNvGrpSpPr/>
              <p:nvPr/>
            </p:nvGrpSpPr>
            <p:grpSpPr>
              <a:xfrm>
                <a:off x="1301236" y="2636147"/>
                <a:ext cx="171752" cy="430518"/>
                <a:chOff x="1301236" y="2636147"/>
                <a:chExt cx="171752" cy="430518"/>
              </a:xfrm>
            </p:grpSpPr>
            <p:sp>
              <p:nvSpPr>
                <p:cNvPr id="49" name="Ellipse 48"/>
                <p:cNvSpPr/>
                <p:nvPr/>
              </p:nvSpPr>
              <p:spPr>
                <a:xfrm>
                  <a:off x="1301237" y="2922649"/>
                  <a:ext cx="144016" cy="144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45" name="Connecteur droit 35"/>
                <p:cNvCxnSpPr/>
                <p:nvPr/>
              </p:nvCxnSpPr>
              <p:spPr>
                <a:xfrm>
                  <a:off x="1301236" y="2636147"/>
                  <a:ext cx="171752" cy="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98" name="Groupe 59"/>
            <p:cNvGrpSpPr/>
            <p:nvPr/>
          </p:nvGrpSpPr>
          <p:grpSpPr>
            <a:xfrm>
              <a:off x="1331640" y="2204864"/>
              <a:ext cx="144016" cy="1008112"/>
              <a:chOff x="1301236" y="2492896"/>
              <a:chExt cx="171752" cy="1002758"/>
            </a:xfrm>
            <a:solidFill>
              <a:schemeClr val="accent1"/>
            </a:solidFill>
          </p:grpSpPr>
          <p:cxnSp>
            <p:nvCxnSpPr>
              <p:cNvPr id="199" name="Connecteur droit 198"/>
              <p:cNvCxnSpPr/>
              <p:nvPr/>
            </p:nvCxnSpPr>
            <p:spPr>
              <a:xfrm>
                <a:off x="1387113" y="2492896"/>
                <a:ext cx="0" cy="1002758"/>
              </a:xfrm>
              <a:prstGeom prst="line">
                <a:avLst/>
              </a:prstGeom>
              <a:grpFill/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0" name="Groupe 44"/>
              <p:cNvGrpSpPr/>
              <p:nvPr/>
            </p:nvGrpSpPr>
            <p:grpSpPr>
              <a:xfrm>
                <a:off x="1301236" y="2636147"/>
                <a:ext cx="171752" cy="430518"/>
                <a:chOff x="1301236" y="2636147"/>
                <a:chExt cx="171752" cy="430518"/>
              </a:xfrm>
              <a:grpFill/>
            </p:grpSpPr>
            <p:sp>
              <p:nvSpPr>
                <p:cNvPr id="201" name="Ellipse 200"/>
                <p:cNvSpPr/>
                <p:nvPr/>
              </p:nvSpPr>
              <p:spPr>
                <a:xfrm>
                  <a:off x="1301237" y="2922649"/>
                  <a:ext cx="144016" cy="144016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202" name="Connecteur droit 35"/>
                <p:cNvCxnSpPr/>
                <p:nvPr/>
              </p:nvCxnSpPr>
              <p:spPr>
                <a:xfrm>
                  <a:off x="1301236" y="2636147"/>
                  <a:ext cx="171752" cy="1"/>
                </a:xfrm>
                <a:prstGeom prst="line">
                  <a:avLst/>
                </a:prstGeom>
                <a:grpFill/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14" name="Connecteur droit 35"/>
            <p:cNvCxnSpPr/>
            <p:nvPr/>
          </p:nvCxnSpPr>
          <p:spPr>
            <a:xfrm>
              <a:off x="539552" y="2996952"/>
              <a:ext cx="144016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Connecteur droit 35"/>
            <p:cNvCxnSpPr>
              <a:stCxn id="221" idx="3"/>
            </p:cNvCxnSpPr>
            <p:nvPr/>
          </p:nvCxnSpPr>
          <p:spPr>
            <a:xfrm>
              <a:off x="1334323" y="2980983"/>
              <a:ext cx="141333" cy="15970"/>
            </a:xfrm>
            <a:prstGeom prst="lin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e 223"/>
          <p:cNvGrpSpPr/>
          <p:nvPr/>
        </p:nvGrpSpPr>
        <p:grpSpPr>
          <a:xfrm>
            <a:off x="251520" y="2060848"/>
            <a:ext cx="1656184" cy="1992360"/>
            <a:chOff x="251520" y="2060848"/>
            <a:chExt cx="1656184" cy="1992360"/>
          </a:xfrm>
        </p:grpSpPr>
        <p:grpSp>
          <p:nvGrpSpPr>
            <p:cNvPr id="2" name="Groupe 4"/>
            <p:cNvGrpSpPr/>
            <p:nvPr/>
          </p:nvGrpSpPr>
          <p:grpSpPr>
            <a:xfrm>
              <a:off x="251520" y="2060848"/>
              <a:ext cx="1656184" cy="1992360"/>
              <a:chOff x="927328" y="2050998"/>
              <a:chExt cx="1975153" cy="2264890"/>
            </a:xfrm>
          </p:grpSpPr>
          <p:sp>
            <p:nvSpPr>
              <p:cNvPr id="6" name="ZoneTexte 5"/>
              <p:cNvSpPr txBox="1"/>
              <p:nvPr/>
            </p:nvSpPr>
            <p:spPr>
              <a:xfrm>
                <a:off x="927328" y="2050998"/>
                <a:ext cx="346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L</a:t>
                </a:r>
                <a:endParaRPr lang="fr-FR" sz="2000" dirty="0"/>
              </a:p>
            </p:txBody>
          </p:sp>
          <p:grpSp>
            <p:nvGrpSpPr>
              <p:cNvPr id="3" name="Groupe 152"/>
              <p:cNvGrpSpPr/>
              <p:nvPr/>
            </p:nvGrpSpPr>
            <p:grpSpPr>
              <a:xfrm>
                <a:off x="927328" y="2132856"/>
                <a:ext cx="1975153" cy="2183032"/>
                <a:chOff x="927328" y="2132856"/>
                <a:chExt cx="1975153" cy="2183032"/>
              </a:xfrm>
            </p:grpSpPr>
            <p:sp>
              <p:nvSpPr>
                <p:cNvPr id="8" name="ZoneTexte 7"/>
                <p:cNvSpPr txBox="1"/>
                <p:nvPr/>
              </p:nvSpPr>
              <p:spPr>
                <a:xfrm>
                  <a:off x="2555776" y="213285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9" name="ZoneTexte 8"/>
                <p:cNvSpPr txBox="1"/>
                <p:nvPr/>
              </p:nvSpPr>
              <p:spPr>
                <a:xfrm>
                  <a:off x="927328" y="2869576"/>
                  <a:ext cx="346705" cy="4001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dirty="0" smtClean="0"/>
                    <a:t>G</a:t>
                  </a:r>
                  <a:endParaRPr lang="fr-FR" sz="2000" dirty="0"/>
                </a:p>
              </p:txBody>
            </p:sp>
            <p:sp>
              <p:nvSpPr>
                <p:cNvPr id="11" name="ZoneTexte 10"/>
                <p:cNvSpPr txBox="1"/>
                <p:nvPr/>
              </p:nvSpPr>
              <p:spPr>
                <a:xfrm>
                  <a:off x="2411760" y="3861048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12" name="ZoneTexte 11"/>
                <p:cNvSpPr txBox="1"/>
                <p:nvPr/>
              </p:nvSpPr>
              <p:spPr>
                <a:xfrm>
                  <a:off x="1835696" y="213285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13" name="ZoneTexte 12"/>
                <p:cNvSpPr txBox="1"/>
                <p:nvPr/>
              </p:nvSpPr>
              <p:spPr>
                <a:xfrm>
                  <a:off x="1475656" y="213285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14" name="ZoneTexte 13"/>
                <p:cNvSpPr txBox="1"/>
                <p:nvPr/>
              </p:nvSpPr>
              <p:spPr>
                <a:xfrm>
                  <a:off x="1763687" y="3861048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</p:grpSp>
        </p:grpSp>
        <p:sp>
          <p:nvSpPr>
            <p:cNvPr id="203" name="ZoneTexte 202"/>
            <p:cNvSpPr txBox="1"/>
            <p:nvPr/>
          </p:nvSpPr>
          <p:spPr>
            <a:xfrm>
              <a:off x="1043608" y="2132856"/>
              <a:ext cx="2907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sp>
          <p:nvSpPr>
            <p:cNvPr id="221" name="ZoneTexte 220"/>
            <p:cNvSpPr txBox="1"/>
            <p:nvPr/>
          </p:nvSpPr>
          <p:spPr>
            <a:xfrm>
              <a:off x="1043608" y="2780928"/>
              <a:ext cx="2907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</p:grpSp>
      <p:sp>
        <p:nvSpPr>
          <p:cNvPr id="222" name="ZoneTexte 221"/>
          <p:cNvSpPr txBox="1"/>
          <p:nvPr/>
        </p:nvSpPr>
        <p:spPr>
          <a:xfrm>
            <a:off x="1619672" y="4005064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× 2</a:t>
            </a:r>
            <a:endParaRPr lang="fr-FR" sz="3200" dirty="0"/>
          </a:p>
        </p:txBody>
      </p:sp>
      <p:sp>
        <p:nvSpPr>
          <p:cNvPr id="225" name="Oval 2"/>
          <p:cNvSpPr>
            <a:spLocks noChangeArrowheads="1"/>
          </p:cNvSpPr>
          <p:nvPr/>
        </p:nvSpPr>
        <p:spPr bwMode="auto">
          <a:xfrm>
            <a:off x="2267744" y="1772816"/>
            <a:ext cx="2195736" cy="244827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6" name="ZoneTexte 225"/>
          <p:cNvSpPr txBox="1"/>
          <p:nvPr/>
        </p:nvSpPr>
        <p:spPr>
          <a:xfrm>
            <a:off x="2843808" y="4509120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[</a:t>
            </a:r>
            <a:r>
              <a:rPr lang="fr-FR" dirty="0" err="1" smtClean="0"/>
              <a:t>v;b</a:t>
            </a:r>
            <a:r>
              <a:rPr lang="fr-FR" dirty="0" smtClean="0"/>
              <a:t>]</a:t>
            </a:r>
            <a:endParaRPr lang="fr-FR" dirty="0"/>
          </a:p>
        </p:txBody>
      </p:sp>
      <p:sp>
        <p:nvSpPr>
          <p:cNvPr id="240" name="ZoneTexte 239"/>
          <p:cNvSpPr txBox="1"/>
          <p:nvPr/>
        </p:nvSpPr>
        <p:spPr>
          <a:xfrm>
            <a:off x="3851920" y="40770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× 2</a:t>
            </a:r>
            <a:endParaRPr lang="fr-FR" sz="3200" dirty="0"/>
          </a:p>
        </p:txBody>
      </p:sp>
      <p:grpSp>
        <p:nvGrpSpPr>
          <p:cNvPr id="256" name="Groupe 255"/>
          <p:cNvGrpSpPr/>
          <p:nvPr/>
        </p:nvGrpSpPr>
        <p:grpSpPr>
          <a:xfrm>
            <a:off x="2555776" y="2060848"/>
            <a:ext cx="1656184" cy="1992360"/>
            <a:chOff x="251520" y="2060848"/>
            <a:chExt cx="1656184" cy="1992360"/>
          </a:xfrm>
        </p:grpSpPr>
        <p:grpSp>
          <p:nvGrpSpPr>
            <p:cNvPr id="257" name="Groupe 4"/>
            <p:cNvGrpSpPr/>
            <p:nvPr/>
          </p:nvGrpSpPr>
          <p:grpSpPr>
            <a:xfrm>
              <a:off x="251520" y="2060848"/>
              <a:ext cx="1656184" cy="1992360"/>
              <a:chOff x="927328" y="2050998"/>
              <a:chExt cx="1975153" cy="2264890"/>
            </a:xfrm>
          </p:grpSpPr>
          <p:sp>
            <p:nvSpPr>
              <p:cNvPr id="260" name="ZoneTexte 259"/>
              <p:cNvSpPr txBox="1"/>
              <p:nvPr/>
            </p:nvSpPr>
            <p:spPr>
              <a:xfrm>
                <a:off x="927328" y="2050998"/>
                <a:ext cx="346705" cy="45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v</a:t>
                </a:r>
                <a:endParaRPr lang="fr-FR" sz="2000" dirty="0"/>
              </a:p>
            </p:txBody>
          </p:sp>
          <p:grpSp>
            <p:nvGrpSpPr>
              <p:cNvPr id="261" name="Groupe 152"/>
              <p:cNvGrpSpPr/>
              <p:nvPr/>
            </p:nvGrpSpPr>
            <p:grpSpPr>
              <a:xfrm>
                <a:off x="927328" y="2132856"/>
                <a:ext cx="1975153" cy="2183032"/>
                <a:chOff x="927328" y="2132856"/>
                <a:chExt cx="1975153" cy="2183032"/>
              </a:xfrm>
            </p:grpSpPr>
            <p:sp>
              <p:nvSpPr>
                <p:cNvPr id="262" name="ZoneTexte 261"/>
                <p:cNvSpPr txBox="1"/>
                <p:nvPr/>
              </p:nvSpPr>
              <p:spPr>
                <a:xfrm>
                  <a:off x="2555776" y="213285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263" name="ZoneTexte 8"/>
                <p:cNvSpPr txBox="1"/>
                <p:nvPr/>
              </p:nvSpPr>
              <p:spPr>
                <a:xfrm>
                  <a:off x="927328" y="286957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dirty="0" smtClean="0"/>
                    <a:t>b</a:t>
                  </a:r>
                  <a:endParaRPr lang="fr-FR" sz="2000" dirty="0"/>
                </a:p>
              </p:txBody>
            </p:sp>
            <p:sp>
              <p:nvSpPr>
                <p:cNvPr id="264" name="ZoneTexte 263"/>
                <p:cNvSpPr txBox="1"/>
                <p:nvPr/>
              </p:nvSpPr>
              <p:spPr>
                <a:xfrm>
                  <a:off x="1979713" y="3861048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265" name="ZoneTexte 264"/>
                <p:cNvSpPr txBox="1"/>
                <p:nvPr/>
              </p:nvSpPr>
              <p:spPr>
                <a:xfrm>
                  <a:off x="2411760" y="3861048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266" name="ZoneTexte 265"/>
                <p:cNvSpPr txBox="1"/>
                <p:nvPr/>
              </p:nvSpPr>
              <p:spPr>
                <a:xfrm>
                  <a:off x="1835696" y="213285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267" name="ZoneTexte 266"/>
                <p:cNvSpPr txBox="1"/>
                <p:nvPr/>
              </p:nvSpPr>
              <p:spPr>
                <a:xfrm>
                  <a:off x="1475656" y="213285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268" name="ZoneTexte 13"/>
                <p:cNvSpPr txBox="1"/>
                <p:nvPr/>
              </p:nvSpPr>
              <p:spPr>
                <a:xfrm>
                  <a:off x="1763687" y="3861048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</p:grpSp>
        </p:grpSp>
        <p:sp>
          <p:nvSpPr>
            <p:cNvPr id="258" name="ZoneTexte 257"/>
            <p:cNvSpPr txBox="1"/>
            <p:nvPr/>
          </p:nvSpPr>
          <p:spPr>
            <a:xfrm>
              <a:off x="1043608" y="2132856"/>
              <a:ext cx="2907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sp>
          <p:nvSpPr>
            <p:cNvPr id="259" name="ZoneTexte 258"/>
            <p:cNvSpPr txBox="1"/>
            <p:nvPr/>
          </p:nvSpPr>
          <p:spPr>
            <a:xfrm>
              <a:off x="1043608" y="2780928"/>
              <a:ext cx="2160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</p:grpSp>
      <p:grpSp>
        <p:nvGrpSpPr>
          <p:cNvPr id="278" name="Groupe 277"/>
          <p:cNvGrpSpPr/>
          <p:nvPr/>
        </p:nvGrpSpPr>
        <p:grpSpPr>
          <a:xfrm>
            <a:off x="2843808" y="2132856"/>
            <a:ext cx="936104" cy="1008112"/>
            <a:chOff x="2843808" y="2132856"/>
            <a:chExt cx="936104" cy="1008112"/>
          </a:xfrm>
        </p:grpSpPr>
        <p:grpSp>
          <p:nvGrpSpPr>
            <p:cNvPr id="241" name="Groupe 59"/>
            <p:cNvGrpSpPr/>
            <p:nvPr/>
          </p:nvGrpSpPr>
          <p:grpSpPr>
            <a:xfrm>
              <a:off x="2843808" y="2132856"/>
              <a:ext cx="144016" cy="1008112"/>
              <a:chOff x="1301236" y="2492896"/>
              <a:chExt cx="171752" cy="1002758"/>
            </a:xfrm>
          </p:grpSpPr>
          <p:cxnSp>
            <p:nvCxnSpPr>
              <p:cNvPr id="242" name="Connecteur droit 241"/>
              <p:cNvCxnSpPr/>
              <p:nvPr/>
            </p:nvCxnSpPr>
            <p:spPr>
              <a:xfrm>
                <a:off x="1387113" y="2492896"/>
                <a:ext cx="0" cy="1002758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3" name="Groupe 44"/>
              <p:cNvGrpSpPr/>
              <p:nvPr/>
            </p:nvGrpSpPr>
            <p:grpSpPr>
              <a:xfrm>
                <a:off x="1301236" y="2636147"/>
                <a:ext cx="171752" cy="430518"/>
                <a:chOff x="1301236" y="2636147"/>
                <a:chExt cx="171752" cy="430518"/>
              </a:xfrm>
            </p:grpSpPr>
            <p:sp>
              <p:nvSpPr>
                <p:cNvPr id="244" name="Ellipse 243"/>
                <p:cNvSpPr/>
                <p:nvPr/>
              </p:nvSpPr>
              <p:spPr>
                <a:xfrm>
                  <a:off x="1301237" y="2922649"/>
                  <a:ext cx="144016" cy="144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245" name="Connecteur droit 35"/>
                <p:cNvCxnSpPr/>
                <p:nvPr/>
              </p:nvCxnSpPr>
              <p:spPr>
                <a:xfrm>
                  <a:off x="1301236" y="2636147"/>
                  <a:ext cx="171752" cy="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46" name="Groupe 59"/>
            <p:cNvGrpSpPr/>
            <p:nvPr/>
          </p:nvGrpSpPr>
          <p:grpSpPr>
            <a:xfrm>
              <a:off x="3635896" y="2132856"/>
              <a:ext cx="144016" cy="1008112"/>
              <a:chOff x="1301236" y="2492896"/>
              <a:chExt cx="171752" cy="1002758"/>
            </a:xfrm>
            <a:solidFill>
              <a:schemeClr val="accent1"/>
            </a:solidFill>
          </p:grpSpPr>
          <p:cxnSp>
            <p:nvCxnSpPr>
              <p:cNvPr id="247" name="Connecteur droit 246"/>
              <p:cNvCxnSpPr/>
              <p:nvPr/>
            </p:nvCxnSpPr>
            <p:spPr>
              <a:xfrm>
                <a:off x="1387113" y="2492896"/>
                <a:ext cx="0" cy="1002758"/>
              </a:xfrm>
              <a:prstGeom prst="line">
                <a:avLst/>
              </a:prstGeom>
              <a:grpFill/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8" name="Groupe 44"/>
              <p:cNvGrpSpPr/>
              <p:nvPr/>
            </p:nvGrpSpPr>
            <p:grpSpPr>
              <a:xfrm>
                <a:off x="1301236" y="2636147"/>
                <a:ext cx="171752" cy="430518"/>
                <a:chOff x="1301236" y="2636147"/>
                <a:chExt cx="171752" cy="430518"/>
              </a:xfrm>
              <a:grpFill/>
            </p:grpSpPr>
            <p:sp>
              <p:nvSpPr>
                <p:cNvPr id="249" name="Ellipse 248"/>
                <p:cNvSpPr/>
                <p:nvPr/>
              </p:nvSpPr>
              <p:spPr>
                <a:xfrm>
                  <a:off x="1301237" y="2922649"/>
                  <a:ext cx="144016" cy="144016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250" name="Connecteur droit 35"/>
                <p:cNvCxnSpPr/>
                <p:nvPr/>
              </p:nvCxnSpPr>
              <p:spPr>
                <a:xfrm>
                  <a:off x="1301236" y="2636147"/>
                  <a:ext cx="171752" cy="1"/>
                </a:xfrm>
                <a:prstGeom prst="line">
                  <a:avLst/>
                </a:prstGeom>
                <a:grpFill/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55" name="Connecteur droit 35"/>
            <p:cNvCxnSpPr>
              <a:stCxn id="263" idx="3"/>
            </p:cNvCxnSpPr>
            <p:nvPr/>
          </p:nvCxnSpPr>
          <p:spPr>
            <a:xfrm>
              <a:off x="2846491" y="2980983"/>
              <a:ext cx="141333" cy="159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Connecteur droit 35"/>
            <p:cNvCxnSpPr/>
            <p:nvPr/>
          </p:nvCxnSpPr>
          <p:spPr>
            <a:xfrm>
              <a:off x="3635896" y="2996952"/>
              <a:ext cx="144016" cy="0"/>
            </a:xfrm>
            <a:prstGeom prst="lin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e 273"/>
          <p:cNvGrpSpPr/>
          <p:nvPr/>
        </p:nvGrpSpPr>
        <p:grpSpPr>
          <a:xfrm>
            <a:off x="467544" y="4941168"/>
            <a:ext cx="3096344" cy="1078379"/>
            <a:chOff x="539552" y="6021288"/>
            <a:chExt cx="3096344" cy="1078379"/>
          </a:xfrm>
        </p:grpSpPr>
        <p:sp>
          <p:nvSpPr>
            <p:cNvPr id="275" name="Accolade ouvrante 274"/>
            <p:cNvSpPr/>
            <p:nvPr/>
          </p:nvSpPr>
          <p:spPr>
            <a:xfrm rot="16200000">
              <a:off x="1871700" y="4689140"/>
              <a:ext cx="432048" cy="3096344"/>
            </a:xfrm>
            <a:prstGeom prst="leftBrace">
              <a:avLst>
                <a:gd name="adj1" fmla="val 8333"/>
                <a:gd name="adj2" fmla="val 53531"/>
              </a:avLst>
            </a:prstGeom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6" name="ZoneTexte 275"/>
            <p:cNvSpPr txBox="1"/>
            <p:nvPr/>
          </p:nvSpPr>
          <p:spPr>
            <a:xfrm>
              <a:off x="827584" y="6453336"/>
              <a:ext cx="26642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Phénotypes parentaux (fort %)</a:t>
              </a:r>
              <a:endParaRPr lang="fr-FR" dirty="0"/>
            </a:p>
          </p:txBody>
        </p:sp>
      </p:grpSp>
      <p:sp>
        <p:nvSpPr>
          <p:cNvPr id="279" name="Oval 2"/>
          <p:cNvSpPr>
            <a:spLocks noChangeArrowheads="1"/>
          </p:cNvSpPr>
          <p:nvPr/>
        </p:nvSpPr>
        <p:spPr bwMode="auto">
          <a:xfrm>
            <a:off x="4680520" y="1844824"/>
            <a:ext cx="2195736" cy="244827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0" name="ZoneTexte 279"/>
          <p:cNvSpPr txBox="1"/>
          <p:nvPr/>
        </p:nvSpPr>
        <p:spPr>
          <a:xfrm>
            <a:off x="5220072" y="4581128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[</a:t>
            </a:r>
            <a:r>
              <a:rPr lang="fr-FR" dirty="0" err="1" smtClean="0"/>
              <a:t>L;b</a:t>
            </a:r>
            <a:r>
              <a:rPr lang="fr-FR" dirty="0" smtClean="0"/>
              <a:t>]</a:t>
            </a:r>
            <a:endParaRPr lang="fr-FR" dirty="0"/>
          </a:p>
        </p:txBody>
      </p:sp>
      <p:grpSp>
        <p:nvGrpSpPr>
          <p:cNvPr id="281" name="Groupe 280"/>
          <p:cNvGrpSpPr/>
          <p:nvPr/>
        </p:nvGrpSpPr>
        <p:grpSpPr>
          <a:xfrm>
            <a:off x="5220072" y="2276872"/>
            <a:ext cx="936104" cy="1080120"/>
            <a:chOff x="539552" y="2132856"/>
            <a:chExt cx="936104" cy="1080120"/>
          </a:xfrm>
        </p:grpSpPr>
        <p:grpSp>
          <p:nvGrpSpPr>
            <p:cNvPr id="282" name="Groupe 59"/>
            <p:cNvGrpSpPr/>
            <p:nvPr/>
          </p:nvGrpSpPr>
          <p:grpSpPr>
            <a:xfrm>
              <a:off x="539552" y="2132856"/>
              <a:ext cx="144016" cy="1008112"/>
              <a:chOff x="1301236" y="2492896"/>
              <a:chExt cx="171752" cy="1002758"/>
            </a:xfrm>
          </p:grpSpPr>
          <p:cxnSp>
            <p:nvCxnSpPr>
              <p:cNvPr id="298" name="Connecteur droit 297"/>
              <p:cNvCxnSpPr/>
              <p:nvPr/>
            </p:nvCxnSpPr>
            <p:spPr>
              <a:xfrm>
                <a:off x="1387113" y="2492896"/>
                <a:ext cx="0" cy="1002758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9" name="Groupe 44"/>
              <p:cNvGrpSpPr/>
              <p:nvPr/>
            </p:nvGrpSpPr>
            <p:grpSpPr>
              <a:xfrm>
                <a:off x="1301236" y="2636147"/>
                <a:ext cx="171752" cy="430518"/>
                <a:chOff x="1301236" y="2636147"/>
                <a:chExt cx="171752" cy="430518"/>
              </a:xfrm>
            </p:grpSpPr>
            <p:sp>
              <p:nvSpPr>
                <p:cNvPr id="300" name="Ellipse 299"/>
                <p:cNvSpPr/>
                <p:nvPr/>
              </p:nvSpPr>
              <p:spPr>
                <a:xfrm>
                  <a:off x="1301237" y="2922649"/>
                  <a:ext cx="144016" cy="144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301" name="Connecteur droit 35"/>
                <p:cNvCxnSpPr/>
                <p:nvPr/>
              </p:nvCxnSpPr>
              <p:spPr>
                <a:xfrm>
                  <a:off x="1301236" y="2636147"/>
                  <a:ext cx="171752" cy="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83" name="Groupe 59"/>
            <p:cNvGrpSpPr/>
            <p:nvPr/>
          </p:nvGrpSpPr>
          <p:grpSpPr>
            <a:xfrm>
              <a:off x="1331640" y="2204864"/>
              <a:ext cx="144016" cy="1008112"/>
              <a:chOff x="1301236" y="2492896"/>
              <a:chExt cx="171752" cy="1002758"/>
            </a:xfrm>
            <a:solidFill>
              <a:schemeClr val="accent1"/>
            </a:solidFill>
          </p:grpSpPr>
          <p:cxnSp>
            <p:nvCxnSpPr>
              <p:cNvPr id="294" name="Connecteur droit 293"/>
              <p:cNvCxnSpPr/>
              <p:nvPr/>
            </p:nvCxnSpPr>
            <p:spPr>
              <a:xfrm>
                <a:off x="1387113" y="2492896"/>
                <a:ext cx="0" cy="1002758"/>
              </a:xfrm>
              <a:prstGeom prst="line">
                <a:avLst/>
              </a:prstGeom>
              <a:grpFill/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5" name="Groupe 44"/>
              <p:cNvGrpSpPr/>
              <p:nvPr/>
            </p:nvGrpSpPr>
            <p:grpSpPr>
              <a:xfrm>
                <a:off x="1301236" y="2636147"/>
                <a:ext cx="171752" cy="430518"/>
                <a:chOff x="1301236" y="2636147"/>
                <a:chExt cx="171752" cy="430518"/>
              </a:xfrm>
              <a:grpFill/>
            </p:grpSpPr>
            <p:sp>
              <p:nvSpPr>
                <p:cNvPr id="296" name="Ellipse 295"/>
                <p:cNvSpPr/>
                <p:nvPr/>
              </p:nvSpPr>
              <p:spPr>
                <a:xfrm>
                  <a:off x="1301237" y="2922649"/>
                  <a:ext cx="144016" cy="144016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297" name="Connecteur droit 35"/>
                <p:cNvCxnSpPr/>
                <p:nvPr/>
              </p:nvCxnSpPr>
              <p:spPr>
                <a:xfrm>
                  <a:off x="1301236" y="2636147"/>
                  <a:ext cx="171752" cy="1"/>
                </a:xfrm>
                <a:prstGeom prst="line">
                  <a:avLst/>
                </a:prstGeom>
                <a:grpFill/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93" name="Connecteur droit 35"/>
            <p:cNvCxnSpPr/>
            <p:nvPr/>
          </p:nvCxnSpPr>
          <p:spPr>
            <a:xfrm>
              <a:off x="539552" y="2996952"/>
              <a:ext cx="1440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Connecteur droit 35"/>
            <p:cNvCxnSpPr>
              <a:stCxn id="305" idx="3"/>
            </p:cNvCxnSpPr>
            <p:nvPr/>
          </p:nvCxnSpPr>
          <p:spPr>
            <a:xfrm>
              <a:off x="1334323" y="3052991"/>
              <a:ext cx="141333" cy="15969"/>
            </a:xfrm>
            <a:prstGeom prst="lin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2" name="Groupe 301"/>
          <p:cNvGrpSpPr/>
          <p:nvPr/>
        </p:nvGrpSpPr>
        <p:grpSpPr>
          <a:xfrm>
            <a:off x="4932040" y="2204864"/>
            <a:ext cx="1656184" cy="1992360"/>
            <a:chOff x="251520" y="2060848"/>
            <a:chExt cx="1656184" cy="1992360"/>
          </a:xfrm>
        </p:grpSpPr>
        <p:grpSp>
          <p:nvGrpSpPr>
            <p:cNvPr id="303" name="Groupe 4"/>
            <p:cNvGrpSpPr/>
            <p:nvPr/>
          </p:nvGrpSpPr>
          <p:grpSpPr>
            <a:xfrm>
              <a:off x="251520" y="2060848"/>
              <a:ext cx="1656184" cy="1992360"/>
              <a:chOff x="927328" y="2050998"/>
              <a:chExt cx="1975153" cy="2264890"/>
            </a:xfrm>
          </p:grpSpPr>
          <p:sp>
            <p:nvSpPr>
              <p:cNvPr id="306" name="ZoneTexte 5"/>
              <p:cNvSpPr txBox="1"/>
              <p:nvPr/>
            </p:nvSpPr>
            <p:spPr>
              <a:xfrm>
                <a:off x="927328" y="2050998"/>
                <a:ext cx="346705" cy="45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L</a:t>
                </a:r>
                <a:endParaRPr lang="fr-FR" sz="2000" dirty="0"/>
              </a:p>
            </p:txBody>
          </p:sp>
          <p:grpSp>
            <p:nvGrpSpPr>
              <p:cNvPr id="307" name="Groupe 152"/>
              <p:cNvGrpSpPr/>
              <p:nvPr/>
            </p:nvGrpSpPr>
            <p:grpSpPr>
              <a:xfrm>
                <a:off x="927328" y="2132856"/>
                <a:ext cx="1975153" cy="2183032"/>
                <a:chOff x="927328" y="2132856"/>
                <a:chExt cx="1975153" cy="2183032"/>
              </a:xfrm>
            </p:grpSpPr>
            <p:sp>
              <p:nvSpPr>
                <p:cNvPr id="308" name="ZoneTexte 7"/>
                <p:cNvSpPr txBox="1"/>
                <p:nvPr/>
              </p:nvSpPr>
              <p:spPr>
                <a:xfrm>
                  <a:off x="2555776" y="213285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309" name="ZoneTexte 308"/>
                <p:cNvSpPr txBox="1"/>
                <p:nvPr/>
              </p:nvSpPr>
              <p:spPr>
                <a:xfrm>
                  <a:off x="927328" y="2787718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dirty="0" smtClean="0"/>
                    <a:t>b</a:t>
                  </a:r>
                  <a:endParaRPr lang="fr-FR" sz="2000" dirty="0"/>
                </a:p>
              </p:txBody>
            </p:sp>
            <p:sp>
              <p:nvSpPr>
                <p:cNvPr id="310" name="ZoneTexte 9"/>
                <p:cNvSpPr txBox="1"/>
                <p:nvPr/>
              </p:nvSpPr>
              <p:spPr>
                <a:xfrm>
                  <a:off x="1979713" y="3861048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311" name="ZoneTexte 10"/>
                <p:cNvSpPr txBox="1"/>
                <p:nvPr/>
              </p:nvSpPr>
              <p:spPr>
                <a:xfrm>
                  <a:off x="2411760" y="3861048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312" name="ZoneTexte 11"/>
                <p:cNvSpPr txBox="1"/>
                <p:nvPr/>
              </p:nvSpPr>
              <p:spPr>
                <a:xfrm>
                  <a:off x="1835696" y="213285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313" name="ZoneTexte 12"/>
                <p:cNvSpPr txBox="1"/>
                <p:nvPr/>
              </p:nvSpPr>
              <p:spPr>
                <a:xfrm>
                  <a:off x="1475656" y="213285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314" name="ZoneTexte 13"/>
                <p:cNvSpPr txBox="1"/>
                <p:nvPr/>
              </p:nvSpPr>
              <p:spPr>
                <a:xfrm>
                  <a:off x="1763687" y="3861048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</p:grpSp>
        </p:grpSp>
        <p:sp>
          <p:nvSpPr>
            <p:cNvPr id="304" name="ZoneTexte 303"/>
            <p:cNvSpPr txBox="1"/>
            <p:nvPr/>
          </p:nvSpPr>
          <p:spPr>
            <a:xfrm>
              <a:off x="1043608" y="2132856"/>
              <a:ext cx="2907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sp>
          <p:nvSpPr>
            <p:cNvPr id="305" name="ZoneTexte 304"/>
            <p:cNvSpPr txBox="1"/>
            <p:nvPr/>
          </p:nvSpPr>
          <p:spPr>
            <a:xfrm>
              <a:off x="1043608" y="2852936"/>
              <a:ext cx="2907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</p:grpSp>
      <p:sp>
        <p:nvSpPr>
          <p:cNvPr id="315" name="ZoneTexte 314"/>
          <p:cNvSpPr txBox="1"/>
          <p:nvPr/>
        </p:nvSpPr>
        <p:spPr>
          <a:xfrm>
            <a:off x="6300192" y="414908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× 2</a:t>
            </a:r>
            <a:endParaRPr lang="fr-FR" sz="3200" dirty="0"/>
          </a:p>
        </p:txBody>
      </p:sp>
      <p:sp>
        <p:nvSpPr>
          <p:cNvPr id="316" name="Oval 2"/>
          <p:cNvSpPr>
            <a:spLocks noChangeArrowheads="1"/>
          </p:cNvSpPr>
          <p:nvPr/>
        </p:nvSpPr>
        <p:spPr bwMode="auto">
          <a:xfrm>
            <a:off x="6948264" y="1916832"/>
            <a:ext cx="2195736" cy="244827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" name="ZoneTexte 316"/>
          <p:cNvSpPr txBox="1"/>
          <p:nvPr/>
        </p:nvSpPr>
        <p:spPr>
          <a:xfrm>
            <a:off x="7524328" y="4653136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[</a:t>
            </a:r>
            <a:r>
              <a:rPr lang="fr-FR" dirty="0" err="1" smtClean="0"/>
              <a:t>v;G</a:t>
            </a:r>
            <a:r>
              <a:rPr lang="fr-FR" dirty="0" smtClean="0"/>
              <a:t>]</a:t>
            </a:r>
            <a:endParaRPr lang="fr-FR" dirty="0"/>
          </a:p>
        </p:txBody>
      </p:sp>
      <p:sp>
        <p:nvSpPr>
          <p:cNvPr id="318" name="ZoneTexte 317"/>
          <p:cNvSpPr txBox="1"/>
          <p:nvPr/>
        </p:nvSpPr>
        <p:spPr>
          <a:xfrm>
            <a:off x="8532440" y="4221088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× 2</a:t>
            </a:r>
            <a:endParaRPr lang="fr-FR" sz="3200" dirty="0"/>
          </a:p>
        </p:txBody>
      </p:sp>
      <p:grpSp>
        <p:nvGrpSpPr>
          <p:cNvPr id="319" name="Groupe 318"/>
          <p:cNvGrpSpPr/>
          <p:nvPr/>
        </p:nvGrpSpPr>
        <p:grpSpPr>
          <a:xfrm>
            <a:off x="7236296" y="2204864"/>
            <a:ext cx="1656184" cy="1992360"/>
            <a:chOff x="251520" y="2060848"/>
            <a:chExt cx="1656184" cy="1992360"/>
          </a:xfrm>
        </p:grpSpPr>
        <p:grpSp>
          <p:nvGrpSpPr>
            <p:cNvPr id="320" name="Groupe 4"/>
            <p:cNvGrpSpPr/>
            <p:nvPr/>
          </p:nvGrpSpPr>
          <p:grpSpPr>
            <a:xfrm>
              <a:off x="251520" y="2060848"/>
              <a:ext cx="1656184" cy="1992360"/>
              <a:chOff x="927328" y="2050998"/>
              <a:chExt cx="1975153" cy="2264890"/>
            </a:xfrm>
          </p:grpSpPr>
          <p:sp>
            <p:nvSpPr>
              <p:cNvPr id="323" name="ZoneTexte 322"/>
              <p:cNvSpPr txBox="1"/>
              <p:nvPr/>
            </p:nvSpPr>
            <p:spPr>
              <a:xfrm>
                <a:off x="927328" y="2050998"/>
                <a:ext cx="346705" cy="45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smtClean="0"/>
                  <a:t>v</a:t>
                </a:r>
                <a:endParaRPr lang="fr-FR" sz="2000" dirty="0"/>
              </a:p>
            </p:txBody>
          </p:sp>
          <p:grpSp>
            <p:nvGrpSpPr>
              <p:cNvPr id="324" name="Groupe 152"/>
              <p:cNvGrpSpPr/>
              <p:nvPr/>
            </p:nvGrpSpPr>
            <p:grpSpPr>
              <a:xfrm>
                <a:off x="927328" y="2132856"/>
                <a:ext cx="1975153" cy="2183032"/>
                <a:chOff x="927328" y="2132856"/>
                <a:chExt cx="1975153" cy="2183032"/>
              </a:xfrm>
            </p:grpSpPr>
            <p:sp>
              <p:nvSpPr>
                <p:cNvPr id="325" name="ZoneTexte 324"/>
                <p:cNvSpPr txBox="1"/>
                <p:nvPr/>
              </p:nvSpPr>
              <p:spPr>
                <a:xfrm>
                  <a:off x="2555776" y="213285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326" name="ZoneTexte 8"/>
                <p:cNvSpPr txBox="1"/>
                <p:nvPr/>
              </p:nvSpPr>
              <p:spPr>
                <a:xfrm>
                  <a:off x="927328" y="286957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dirty="0" smtClean="0"/>
                    <a:t>G</a:t>
                  </a:r>
                  <a:endParaRPr lang="fr-FR" sz="2000" dirty="0"/>
                </a:p>
              </p:txBody>
            </p:sp>
            <p:sp>
              <p:nvSpPr>
                <p:cNvPr id="327" name="ZoneTexte 326"/>
                <p:cNvSpPr txBox="1"/>
                <p:nvPr/>
              </p:nvSpPr>
              <p:spPr>
                <a:xfrm>
                  <a:off x="1979713" y="3861048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328" name="ZoneTexte 327"/>
                <p:cNvSpPr txBox="1"/>
                <p:nvPr/>
              </p:nvSpPr>
              <p:spPr>
                <a:xfrm>
                  <a:off x="2411760" y="3861048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329" name="ZoneTexte 328"/>
                <p:cNvSpPr txBox="1"/>
                <p:nvPr/>
              </p:nvSpPr>
              <p:spPr>
                <a:xfrm>
                  <a:off x="1835696" y="213285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330" name="ZoneTexte 329"/>
                <p:cNvSpPr txBox="1"/>
                <p:nvPr/>
              </p:nvSpPr>
              <p:spPr>
                <a:xfrm>
                  <a:off x="1475656" y="2132856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  <p:sp>
              <p:nvSpPr>
                <p:cNvPr id="331" name="ZoneTexte 13"/>
                <p:cNvSpPr txBox="1"/>
                <p:nvPr/>
              </p:nvSpPr>
              <p:spPr>
                <a:xfrm>
                  <a:off x="1763687" y="3861048"/>
                  <a:ext cx="346705" cy="4548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fr-FR" sz="2000" dirty="0"/>
                </a:p>
              </p:txBody>
            </p:sp>
          </p:grpSp>
        </p:grpSp>
        <p:sp>
          <p:nvSpPr>
            <p:cNvPr id="321" name="ZoneTexte 320"/>
            <p:cNvSpPr txBox="1"/>
            <p:nvPr/>
          </p:nvSpPr>
          <p:spPr>
            <a:xfrm>
              <a:off x="1043608" y="2132856"/>
              <a:ext cx="2907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v</a:t>
              </a:r>
              <a:endParaRPr lang="fr-FR" sz="2000" dirty="0"/>
            </a:p>
          </p:txBody>
        </p:sp>
        <p:sp>
          <p:nvSpPr>
            <p:cNvPr id="322" name="ZoneTexte 321"/>
            <p:cNvSpPr txBox="1"/>
            <p:nvPr/>
          </p:nvSpPr>
          <p:spPr>
            <a:xfrm>
              <a:off x="1043608" y="2780928"/>
              <a:ext cx="2907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/>
                <a:t>b</a:t>
              </a:r>
              <a:endParaRPr lang="fr-FR" sz="2000" dirty="0"/>
            </a:p>
          </p:txBody>
        </p:sp>
      </p:grpSp>
      <p:grpSp>
        <p:nvGrpSpPr>
          <p:cNvPr id="332" name="Groupe 331"/>
          <p:cNvGrpSpPr/>
          <p:nvPr/>
        </p:nvGrpSpPr>
        <p:grpSpPr>
          <a:xfrm>
            <a:off x="7524328" y="2276872"/>
            <a:ext cx="936104" cy="1008112"/>
            <a:chOff x="2843808" y="2132856"/>
            <a:chExt cx="936104" cy="1008112"/>
          </a:xfrm>
        </p:grpSpPr>
        <p:grpSp>
          <p:nvGrpSpPr>
            <p:cNvPr id="333" name="Groupe 59"/>
            <p:cNvGrpSpPr/>
            <p:nvPr/>
          </p:nvGrpSpPr>
          <p:grpSpPr>
            <a:xfrm>
              <a:off x="2843808" y="2132856"/>
              <a:ext cx="144016" cy="1008112"/>
              <a:chOff x="1301236" y="2492896"/>
              <a:chExt cx="171752" cy="1002758"/>
            </a:xfrm>
          </p:grpSpPr>
          <p:cxnSp>
            <p:nvCxnSpPr>
              <p:cNvPr id="349" name="Connecteur droit 348"/>
              <p:cNvCxnSpPr/>
              <p:nvPr/>
            </p:nvCxnSpPr>
            <p:spPr>
              <a:xfrm>
                <a:off x="1387113" y="2492896"/>
                <a:ext cx="0" cy="1002758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50" name="Groupe 44"/>
              <p:cNvGrpSpPr/>
              <p:nvPr/>
            </p:nvGrpSpPr>
            <p:grpSpPr>
              <a:xfrm>
                <a:off x="1301236" y="2636147"/>
                <a:ext cx="171752" cy="430518"/>
                <a:chOff x="1301236" y="2636147"/>
                <a:chExt cx="171752" cy="430518"/>
              </a:xfrm>
            </p:grpSpPr>
            <p:sp>
              <p:nvSpPr>
                <p:cNvPr id="351" name="Ellipse 350"/>
                <p:cNvSpPr/>
                <p:nvPr/>
              </p:nvSpPr>
              <p:spPr>
                <a:xfrm>
                  <a:off x="1301237" y="2922649"/>
                  <a:ext cx="144016" cy="144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352" name="Connecteur droit 35"/>
                <p:cNvCxnSpPr/>
                <p:nvPr/>
              </p:nvCxnSpPr>
              <p:spPr>
                <a:xfrm>
                  <a:off x="1301236" y="2636147"/>
                  <a:ext cx="171752" cy="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34" name="Groupe 59"/>
            <p:cNvGrpSpPr/>
            <p:nvPr/>
          </p:nvGrpSpPr>
          <p:grpSpPr>
            <a:xfrm>
              <a:off x="3635896" y="2132856"/>
              <a:ext cx="144016" cy="1008112"/>
              <a:chOff x="1301236" y="2492896"/>
              <a:chExt cx="171752" cy="1002758"/>
            </a:xfrm>
            <a:solidFill>
              <a:schemeClr val="accent1"/>
            </a:solidFill>
          </p:grpSpPr>
          <p:cxnSp>
            <p:nvCxnSpPr>
              <p:cNvPr id="345" name="Connecteur droit 344"/>
              <p:cNvCxnSpPr/>
              <p:nvPr/>
            </p:nvCxnSpPr>
            <p:spPr>
              <a:xfrm>
                <a:off x="1387113" y="2492896"/>
                <a:ext cx="0" cy="1002758"/>
              </a:xfrm>
              <a:prstGeom prst="line">
                <a:avLst/>
              </a:prstGeom>
              <a:grpFill/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46" name="Groupe 44"/>
              <p:cNvGrpSpPr/>
              <p:nvPr/>
            </p:nvGrpSpPr>
            <p:grpSpPr>
              <a:xfrm>
                <a:off x="1301236" y="2636147"/>
                <a:ext cx="171752" cy="430518"/>
                <a:chOff x="1301236" y="2636147"/>
                <a:chExt cx="171752" cy="430518"/>
              </a:xfrm>
              <a:grpFill/>
            </p:grpSpPr>
            <p:sp>
              <p:nvSpPr>
                <p:cNvPr id="347" name="Ellipse 346"/>
                <p:cNvSpPr/>
                <p:nvPr/>
              </p:nvSpPr>
              <p:spPr>
                <a:xfrm>
                  <a:off x="1301237" y="2922649"/>
                  <a:ext cx="144016" cy="144016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348" name="Connecteur droit 35"/>
                <p:cNvCxnSpPr/>
                <p:nvPr/>
              </p:nvCxnSpPr>
              <p:spPr>
                <a:xfrm>
                  <a:off x="1301236" y="2636147"/>
                  <a:ext cx="171752" cy="1"/>
                </a:xfrm>
                <a:prstGeom prst="line">
                  <a:avLst/>
                </a:prstGeom>
                <a:grpFill/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44" name="Connecteur droit 35"/>
            <p:cNvCxnSpPr>
              <a:stCxn id="326" idx="3"/>
            </p:cNvCxnSpPr>
            <p:nvPr/>
          </p:nvCxnSpPr>
          <p:spPr>
            <a:xfrm>
              <a:off x="2846491" y="2980983"/>
              <a:ext cx="141333" cy="1596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Connecteur droit 35"/>
            <p:cNvCxnSpPr/>
            <p:nvPr/>
          </p:nvCxnSpPr>
          <p:spPr>
            <a:xfrm>
              <a:off x="3635896" y="2996952"/>
              <a:ext cx="144016" cy="2"/>
            </a:xfrm>
            <a:prstGeom prst="lin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3" name="Groupe 352"/>
          <p:cNvGrpSpPr/>
          <p:nvPr/>
        </p:nvGrpSpPr>
        <p:grpSpPr>
          <a:xfrm>
            <a:off x="5148064" y="5085184"/>
            <a:ext cx="3096344" cy="1078379"/>
            <a:chOff x="539552" y="6021288"/>
            <a:chExt cx="3096344" cy="1078379"/>
          </a:xfrm>
        </p:grpSpPr>
        <p:sp>
          <p:nvSpPr>
            <p:cNvPr id="354" name="Accolade ouvrante 353"/>
            <p:cNvSpPr/>
            <p:nvPr/>
          </p:nvSpPr>
          <p:spPr>
            <a:xfrm rot="16200000">
              <a:off x="1871700" y="4689140"/>
              <a:ext cx="432048" cy="3096344"/>
            </a:xfrm>
            <a:prstGeom prst="leftBrace">
              <a:avLst>
                <a:gd name="adj1" fmla="val 8333"/>
                <a:gd name="adj2" fmla="val 53531"/>
              </a:avLst>
            </a:prstGeom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5" name="ZoneTexte 354"/>
            <p:cNvSpPr txBox="1"/>
            <p:nvPr/>
          </p:nvSpPr>
          <p:spPr>
            <a:xfrm>
              <a:off x="827584" y="6453336"/>
              <a:ext cx="26642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Phénotypes recombinés</a:t>
              </a:r>
            </a:p>
            <a:p>
              <a:r>
                <a:rPr lang="fr-FR" dirty="0" smtClean="0"/>
                <a:t>(faible %)</a:t>
              </a:r>
              <a:endParaRPr lang="fr-F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/>
      <p:bldP spid="222" grpId="0"/>
      <p:bldP spid="225" grpId="0" animBg="1"/>
      <p:bldP spid="226" grpId="0"/>
      <p:bldP spid="240" grpId="0"/>
      <p:bldP spid="279" grpId="0" animBg="1"/>
      <p:bldP spid="280" grpId="0"/>
      <p:bldP spid="315" grpId="0"/>
      <p:bldP spid="316" grpId="0" animBg="1"/>
      <p:bldP spid="317" grpId="0"/>
      <p:bldP spid="31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260</Words>
  <Application>Microsoft Office PowerPoint</Application>
  <PresentationFormat>Affichage à l'écran (4:3)</PresentationFormat>
  <Paragraphs>183</Paragraphs>
  <Slides>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Sandrine</dc:creator>
  <cp:lastModifiedBy>sandrine</cp:lastModifiedBy>
  <cp:revision>30</cp:revision>
  <dcterms:created xsi:type="dcterms:W3CDTF">2011-12-05T07:39:02Z</dcterms:created>
  <dcterms:modified xsi:type="dcterms:W3CDTF">2012-09-10T13:17:44Z</dcterms:modified>
</cp:coreProperties>
</file>